
<file path=[Content_Types].xml><?xml version="1.0" encoding="utf-8"?>
<Types xmlns="http://schemas.openxmlformats.org/package/2006/content-types">
  <Override PartName="/ppt/slideLayouts/slideLayout39.xml" ContentType="application/vnd.openxmlformats-officedocument.presentationml.slideLayout+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customXml/itemProps1.xml" ContentType="application/vnd.openxmlformats-officedocument.customXmlPropertie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tags/tag12.xml" ContentType="application/vnd.openxmlformats-officedocument.presentationml.tags+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Default Extension="png" ContentType="image/png"/>
  <Default Extension="bin" ContentType="application/vnd.openxmlformats-officedocument.oleObject"/>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Override PartName="/customXml/itemProps2.xml" ContentType="application/vnd.openxmlformats-officedocument.customXmlProperties+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Default Extension="emf" ContentType="image/x-emf"/>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Default Extension="vml" ContentType="application/vnd.openxmlformats-officedocument.vmlDrawing"/>
  <Override PartName="/ppt/slideLayouts/slideLayout10.xml" ContentType="application/vnd.openxmlformats-officedocument.presentationml.slideLayout+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Default Extension="rels" ContentType="application/vnd.openxmlformats-package.relationships+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commentAuthors.xml" ContentType="application/vnd.openxmlformats-officedocument.presentationml.commentAuthor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slides/slide28.xml" ContentType="application/vnd.openxmlformats-officedocument.presentationml.slid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Default Extension="jpeg" ContentType="image/jpeg"/>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tags/tag3.xml" ContentType="application/vnd.openxmlformats-officedocument.presentationml.tags+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919" r:id="rId1"/>
  </p:sldMasterIdLst>
  <p:notesMasterIdLst>
    <p:notesMasterId r:id="rId30"/>
  </p:notesMasterIdLst>
  <p:sldIdLst>
    <p:sldId id="444" r:id="rId2"/>
    <p:sldId id="429" r:id="rId3"/>
    <p:sldId id="409" r:id="rId4"/>
    <p:sldId id="445" r:id="rId5"/>
    <p:sldId id="411" r:id="rId6"/>
    <p:sldId id="412" r:id="rId7"/>
    <p:sldId id="426" r:id="rId8"/>
    <p:sldId id="427" r:id="rId9"/>
    <p:sldId id="425" r:id="rId10"/>
    <p:sldId id="554" r:id="rId11"/>
    <p:sldId id="446" r:id="rId12"/>
    <p:sldId id="415" r:id="rId13"/>
    <p:sldId id="430" r:id="rId14"/>
    <p:sldId id="556" r:id="rId15"/>
    <p:sldId id="419" r:id="rId16"/>
    <p:sldId id="423" r:id="rId17"/>
    <p:sldId id="424" r:id="rId18"/>
    <p:sldId id="416" r:id="rId19"/>
    <p:sldId id="417" r:id="rId20"/>
    <p:sldId id="557" r:id="rId21"/>
    <p:sldId id="451" r:id="rId22"/>
    <p:sldId id="431" r:id="rId23"/>
    <p:sldId id="449" r:id="rId24"/>
    <p:sldId id="447" r:id="rId25"/>
    <p:sldId id="453" r:id="rId26"/>
    <p:sldId id="448" r:id="rId27"/>
    <p:sldId id="421" r:id="rId28"/>
    <p:sldId id="422" r:id="rId29"/>
  </p:sldIdLst>
  <p:sldSz cx="9144000" cy="6858000" type="letter"/>
  <p:notesSz cx="7010400" cy="92964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3">
          <p15:clr>
            <a:srgbClr val="A4A3A4"/>
          </p15:clr>
        </p15:guide>
        <p15:guide id="2" orient="horz" pos="2338">
          <p15:clr>
            <a:srgbClr val="A4A3A4"/>
          </p15:clr>
        </p15:guide>
        <p15:guide id="3" orient="horz" pos="709">
          <p15:clr>
            <a:srgbClr val="A4A3A4"/>
          </p15:clr>
        </p15:guide>
        <p15:guide id="4" orient="horz" pos="3838">
          <p15:clr>
            <a:srgbClr val="A4A3A4"/>
          </p15:clr>
        </p15:guide>
        <p15:guide id="5" pos="2925">
          <p15:clr>
            <a:srgbClr val="A4A3A4"/>
          </p15:clr>
        </p15:guide>
        <p15:guide id="6" pos="2789">
          <p15:clr>
            <a:srgbClr val="A4A3A4"/>
          </p15:clr>
        </p15:guide>
        <p15:guide id="7" pos="1519">
          <p15:clr>
            <a:srgbClr val="A4A3A4"/>
          </p15:clr>
        </p15:guide>
        <p15:guide id="8" pos="1347">
          <p15:clr>
            <a:srgbClr val="A4A3A4"/>
          </p15:clr>
        </p15:guide>
        <p15:guide id="9" pos="113">
          <p15:clr>
            <a:srgbClr val="A4A3A4"/>
          </p15:clr>
        </p15:guide>
        <p15:guide id="10" pos="4199">
          <p15:clr>
            <a:srgbClr val="A4A3A4"/>
          </p15:clr>
        </p15:guide>
        <p15:guide id="11" pos="4332">
          <p15:clr>
            <a:srgbClr val="A4A3A4"/>
          </p15:clr>
        </p15:guide>
        <p15:guide id="12" pos="5602">
          <p15:clr>
            <a:srgbClr val="A4A3A4"/>
          </p15:clr>
        </p15:guide>
        <p15:guide id="13" pos="159">
          <p15:clr>
            <a:srgbClr val="A4A3A4"/>
          </p15:clr>
        </p15:guide>
        <p15:guide id="14" pos="1264">
          <p15:clr>
            <a:srgbClr val="A4A3A4"/>
          </p15:clr>
        </p15:guide>
        <p15:guide id="15" pos="56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initials="SLN" lastIdx="6" clrIdx="0">
    <p:extLst>
      <p:ext uri="{19B8F6BF-5375-455C-9EA6-DF929625EA0E}">
        <p15:presenceInfo xmlns:p15="http://schemas.microsoft.com/office/powerpoint/2012/main" userId="Scott" providerId="None"/>
      </p:ext>
    </p:extLst>
  </p:cmAuthor>
  <p:cmAuthor id="2" name="ainfosino" initials="ami" lastIdx="8" clrIdx="1">
    <p:extLst>
      <p:ext uri="{19B8F6BF-5375-455C-9EA6-DF929625EA0E}">
        <p15:presenceInfo xmlns:p15="http://schemas.microsoft.com/office/powerpoint/2012/main" userId="ainfosino" providerId="None"/>
      </p:ext>
    </p:extLst>
  </p:cmAuthor>
  <p:cmAuthor id="3" name="KPMG" initials="K" lastIdx="8" clrIdx="2">
    <p:extLst>
      <p:ext uri="{19B8F6BF-5375-455C-9EA6-DF929625EA0E}">
        <p15:presenceInfo xmlns:p15="http://schemas.microsoft.com/office/powerpoint/2012/main" userId="KPM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8D"/>
    <a:srgbClr val="DAE1EC"/>
    <a:srgbClr val="EDF0F6"/>
    <a:srgbClr val="FAD8AF"/>
    <a:srgbClr val="B21107"/>
    <a:srgbClr val="0C2D83"/>
    <a:srgbClr val="8AA5CB"/>
    <a:srgbClr val="F5B36A"/>
    <a:srgbClr val="CCD6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4973" autoAdjust="0"/>
    <p:restoredTop sz="94356" autoAdjust="0"/>
  </p:normalViewPr>
  <p:slideViewPr>
    <p:cSldViewPr snapToGrid="0">
      <p:cViewPr varScale="1">
        <p:scale>
          <a:sx n="70" d="100"/>
          <a:sy n="70" d="100"/>
        </p:scale>
        <p:origin x="60" y="132"/>
      </p:cViewPr>
      <p:guideLst>
        <p:guide orient="horz" pos="2193"/>
        <p:guide orient="horz" pos="2338"/>
        <p:guide orient="horz" pos="709"/>
        <p:guide orient="horz" pos="3838"/>
        <p:guide pos="2925"/>
        <p:guide pos="2789"/>
        <p:guide pos="1519"/>
        <p:guide pos="1347"/>
        <p:guide pos="113"/>
        <p:guide pos="4199"/>
        <p:guide pos="4332"/>
        <p:guide pos="5602"/>
        <p:guide pos="159"/>
        <p:guide pos="1264"/>
        <p:guide pos="5696"/>
      </p:guideLst>
    </p:cSldViewPr>
  </p:slideViewPr>
  <p:outlineViewPr>
    <p:cViewPr>
      <p:scale>
        <a:sx n="33" d="100"/>
        <a:sy n="33" d="100"/>
      </p:scale>
      <p:origin x="0" y="-16272"/>
    </p:cViewPr>
  </p:outlineViewPr>
  <p:notesTextViewPr>
    <p:cViewPr>
      <p:scale>
        <a:sx n="100" d="100"/>
        <a:sy n="100" d="100"/>
      </p:scale>
      <p:origin x="0" y="0"/>
    </p:cViewPr>
  </p:notesTextViewPr>
  <p:sorterViewPr>
    <p:cViewPr>
      <p:scale>
        <a:sx n="66" d="100"/>
        <a:sy n="66" d="100"/>
      </p:scale>
      <p:origin x="0" y="80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116" cy="465266"/>
          </a:xfrm>
          <a:prstGeom prst="rect">
            <a:avLst/>
          </a:prstGeom>
        </p:spPr>
        <p:txBody>
          <a:bodyPr vert="horz" lIns="90663" tIns="45331" rIns="90663" bIns="45331"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71615" y="1"/>
            <a:ext cx="3037116" cy="465266"/>
          </a:xfrm>
          <a:prstGeom prst="rect">
            <a:avLst/>
          </a:prstGeom>
        </p:spPr>
        <p:txBody>
          <a:bodyPr vert="horz" lIns="90663" tIns="45331" rIns="90663" bIns="45331" rtlCol="0"/>
          <a:lstStyle>
            <a:lvl1pPr algn="r">
              <a:defRPr sz="1200">
                <a:latin typeface="Arial" pitchFamily="34" charset="0"/>
              </a:defRPr>
            </a:lvl1pPr>
          </a:lstStyle>
          <a:p>
            <a:fld id="{401ED0C7-3E32-4A75-9B3F-8FC951D18CE2}" type="datetimeFigureOut">
              <a:rPr lang="en-GB" smtClean="0"/>
              <a:pPr/>
              <a:t>08/04/2015</a:t>
            </a:fld>
            <a:endParaRPr lang="en-GB" dirty="0"/>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0663" tIns="45331" rIns="90663" bIns="45331" rtlCol="0" anchor="ctr"/>
          <a:lstStyle/>
          <a:p>
            <a:endParaRPr lang="en-GB" dirty="0"/>
          </a:p>
        </p:txBody>
      </p:sp>
      <p:sp>
        <p:nvSpPr>
          <p:cNvPr id="5" name="Notes Placeholder 4"/>
          <p:cNvSpPr>
            <a:spLocks noGrp="1"/>
          </p:cNvSpPr>
          <p:nvPr>
            <p:ph type="body" sz="quarter" idx="3"/>
          </p:nvPr>
        </p:nvSpPr>
        <p:spPr>
          <a:xfrm>
            <a:off x="700873" y="4416311"/>
            <a:ext cx="5608654" cy="4182934"/>
          </a:xfrm>
          <a:prstGeom prst="rect">
            <a:avLst/>
          </a:prstGeom>
        </p:spPr>
        <p:txBody>
          <a:bodyPr vert="horz" lIns="90663" tIns="45331" rIns="90663" bIns="45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8829648"/>
            <a:ext cx="3037116" cy="465266"/>
          </a:xfrm>
          <a:prstGeom prst="rect">
            <a:avLst/>
          </a:prstGeom>
        </p:spPr>
        <p:txBody>
          <a:bodyPr vert="horz" lIns="90663" tIns="45331" rIns="90663" bIns="45331"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71615" y="8829648"/>
            <a:ext cx="3037116" cy="465266"/>
          </a:xfrm>
          <a:prstGeom prst="rect">
            <a:avLst/>
          </a:prstGeom>
        </p:spPr>
        <p:txBody>
          <a:bodyPr vert="horz" lIns="90663" tIns="45331" rIns="90663" bIns="45331" rtlCol="0" anchor="b"/>
          <a:lstStyle>
            <a:lvl1pPr algn="r">
              <a:defRPr sz="1200">
                <a:latin typeface="Arial" pitchFamily="34" charset="0"/>
              </a:defRPr>
            </a:lvl1pPr>
          </a:lstStyle>
          <a:p>
            <a:fld id="{2BD81518-8AD5-49CC-B774-4D66F72228B3}" type="slidenum">
              <a:rPr lang="en-GB" smtClean="0"/>
              <a:pPr/>
              <a:t>‹#›</a:t>
            </a:fld>
            <a:endParaRPr lang="en-GB" dirty="0"/>
          </a:p>
        </p:txBody>
      </p:sp>
    </p:spTree>
    <p:extLst>
      <p:ext uri="{BB962C8B-B14F-4D97-AF65-F5344CB8AC3E}">
        <p14:creationId xmlns:p14="http://schemas.microsoft.com/office/powerpoint/2010/main" val="372572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0094F349-419A-4696-9C74-68D4BE6C28CF}" type="slidenum">
              <a:rPr lang="en-GB">
                <a:solidFill>
                  <a:srgbClr val="000000"/>
                </a:solidFill>
                <a:latin typeface="Arial" panose="020B0604020202020204" pitchFamily="34" charset="0"/>
              </a:rPr>
              <a:pPr eaLnBrk="1" hangingPunct="1"/>
              <a:t>0</a:t>
            </a:fld>
            <a:endParaRPr lang="en-GB" dirty="0">
              <a:solidFill>
                <a:srgbClr val="000000"/>
              </a:solidFill>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43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0094F349-419A-4696-9C74-68D4BE6C28CF}" type="slidenum">
              <a:rPr lang="en-GB">
                <a:solidFill>
                  <a:srgbClr val="000000"/>
                </a:solidFill>
                <a:latin typeface="Arial" panose="020B0604020202020204" pitchFamily="34" charset="0"/>
              </a:rPr>
              <a:pPr eaLnBrk="1" hangingPunct="1"/>
              <a:t>25</a:t>
            </a:fld>
            <a:endParaRPr lang="en-GB" dirty="0">
              <a:solidFill>
                <a:srgbClr val="000000"/>
              </a:solidFill>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152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28713" y="692150"/>
            <a:ext cx="4603750" cy="3452813"/>
          </a:xfrm>
          <a:ln/>
        </p:spPr>
      </p:sp>
      <p:sp>
        <p:nvSpPr>
          <p:cNvPr id="19459" name="Rectangle 3"/>
          <p:cNvSpPr>
            <a:spLocks noGrp="1" noChangeArrowheads="1"/>
          </p:cNvSpPr>
          <p:nvPr>
            <p:ph type="body" idx="1"/>
          </p:nvPr>
        </p:nvSpPr>
        <p:spPr>
          <a:xfrm>
            <a:off x="895350" y="4454525"/>
            <a:ext cx="5073650" cy="4148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95" tIns="45396" rIns="90795" bIns="45396"/>
          <a:lstStyle/>
          <a:p>
            <a:pPr eaLnBrk="1" hangingPunct="1"/>
            <a:endParaRPr lang="en-GB"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14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0094F349-419A-4696-9C74-68D4BE6C28CF}" type="slidenum">
              <a:rPr lang="en-GB">
                <a:solidFill>
                  <a:srgbClr val="000000"/>
                </a:solidFill>
                <a:latin typeface="Arial" panose="020B0604020202020204" pitchFamily="34" charset="0"/>
              </a:rPr>
              <a:pPr eaLnBrk="1" hangingPunct="1"/>
              <a:t>3</a:t>
            </a:fld>
            <a:endParaRPr lang="en-GB" dirty="0">
              <a:solidFill>
                <a:srgbClr val="000000"/>
              </a:solidFill>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673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0094F349-419A-4696-9C74-68D4BE6C28CF}" type="slidenum">
              <a:rPr lang="en-GB">
                <a:solidFill>
                  <a:srgbClr val="000000"/>
                </a:solidFill>
                <a:latin typeface="Arial" panose="020B0604020202020204" pitchFamily="34" charset="0"/>
              </a:rPr>
              <a:pPr eaLnBrk="1" hangingPunct="1"/>
              <a:t>10</a:t>
            </a:fld>
            <a:endParaRPr lang="en-GB" dirty="0">
              <a:solidFill>
                <a:srgbClr val="000000"/>
              </a:solidFill>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318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9AB7DF7F-FBBB-4DA9-B58C-03110479E120}" type="slidenum">
              <a:rPr lang="en-US">
                <a:latin typeface="Arial" panose="020B0604020202020204" pitchFamily="34" charset="0"/>
              </a:rPr>
              <a:pPr eaLnBrk="1" hangingPunct="1"/>
              <a:t>14</a:t>
            </a:fld>
            <a:endParaRPr lang="en-US" dirty="0">
              <a:latin typeface="Arial" panose="020B0604020202020204" pitchFamily="34" charset="0"/>
            </a:endParaRPr>
          </a:p>
        </p:txBody>
      </p:sp>
    </p:spTree>
    <p:extLst>
      <p:ext uri="{BB962C8B-B14F-4D97-AF65-F5344CB8AC3E}">
        <p14:creationId xmlns:p14="http://schemas.microsoft.com/office/powerpoint/2010/main" val="399832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161B62-C84D-483F-A16F-1F261A9EF16E}" type="slidenum">
              <a:rPr lang="en-US" smtClean="0"/>
              <a:pPr/>
              <a:t>20</a:t>
            </a:fld>
            <a:endParaRPr lang="en-US" dirty="0"/>
          </a:p>
        </p:txBody>
      </p:sp>
    </p:spTree>
    <p:extLst>
      <p:ext uri="{BB962C8B-B14F-4D97-AF65-F5344CB8AC3E}">
        <p14:creationId xmlns:p14="http://schemas.microsoft.com/office/powerpoint/2010/main" val="4213580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F4D5DFA7-DC3E-4BA4-8A36-E3CC3AD07B90}" type="slidenum">
              <a:rPr lang="en-US">
                <a:latin typeface="Arial" panose="020B0604020202020204" pitchFamily="34" charset="0"/>
              </a:rPr>
              <a:pPr eaLnBrk="1" hangingPunct="1"/>
              <a:t>21</a:t>
            </a:fld>
            <a:endParaRPr lang="en-US" dirty="0">
              <a:latin typeface="Arial" panose="020B0604020202020204" pitchFamily="34" charset="0"/>
            </a:endParaRPr>
          </a:p>
        </p:txBody>
      </p:sp>
    </p:spTree>
    <p:extLst>
      <p:ext uri="{BB962C8B-B14F-4D97-AF65-F5344CB8AC3E}">
        <p14:creationId xmlns:p14="http://schemas.microsoft.com/office/powerpoint/2010/main" val="127762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8D6A2A-7864-4D25-8791-DBC578CA6BB0}" type="slidenum">
              <a:rPr lang="en-US" smtClean="0"/>
              <a:pPr/>
              <a:t>22</a:t>
            </a:fld>
            <a:endParaRPr lang="en-US" dirty="0"/>
          </a:p>
        </p:txBody>
      </p:sp>
    </p:spTree>
    <p:extLst>
      <p:ext uri="{BB962C8B-B14F-4D97-AF65-F5344CB8AC3E}">
        <p14:creationId xmlns:p14="http://schemas.microsoft.com/office/powerpoint/2010/main" val="2398378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a:solidFill>
                  <a:schemeClr val="tx1"/>
                </a:solidFill>
                <a:latin typeface="Univers 45 Light" pitchFamily="2" charset="0"/>
                <a:cs typeface="Arial" panose="020B0604020202020204" pitchFamily="34" charset="0"/>
              </a:defRPr>
            </a:lvl1pPr>
            <a:lvl2pPr marL="742950" indent="-285750" defTabSz="909638" eaLnBrk="0" hangingPunct="0">
              <a:defRPr>
                <a:solidFill>
                  <a:schemeClr val="tx1"/>
                </a:solidFill>
                <a:latin typeface="Univers 45 Light" pitchFamily="2" charset="0"/>
                <a:cs typeface="Arial" panose="020B0604020202020204" pitchFamily="34" charset="0"/>
              </a:defRPr>
            </a:lvl2pPr>
            <a:lvl3pPr marL="1143000" indent="-228600" defTabSz="909638" eaLnBrk="0" hangingPunct="0">
              <a:defRPr>
                <a:solidFill>
                  <a:schemeClr val="tx1"/>
                </a:solidFill>
                <a:latin typeface="Univers 45 Light" pitchFamily="2" charset="0"/>
                <a:cs typeface="Arial" panose="020B0604020202020204" pitchFamily="34" charset="0"/>
              </a:defRPr>
            </a:lvl3pPr>
            <a:lvl4pPr marL="1600200" indent="-228600" defTabSz="909638" eaLnBrk="0" hangingPunct="0">
              <a:defRPr>
                <a:solidFill>
                  <a:schemeClr val="tx1"/>
                </a:solidFill>
                <a:latin typeface="Univers 45 Light" pitchFamily="2" charset="0"/>
                <a:cs typeface="Arial" panose="020B0604020202020204" pitchFamily="34" charset="0"/>
              </a:defRPr>
            </a:lvl4pPr>
            <a:lvl5pPr marL="2057400" indent="-228600" defTabSz="909638" eaLnBrk="0" hangingPunct="0">
              <a:defRPr>
                <a:solidFill>
                  <a:schemeClr val="tx1"/>
                </a:solidFill>
                <a:latin typeface="Univers 45 Light" pitchFamily="2" charset="0"/>
                <a:cs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fld id="{0094F349-419A-4696-9C74-68D4BE6C28CF}" type="slidenum">
              <a:rPr lang="en-GB">
                <a:solidFill>
                  <a:srgbClr val="000000"/>
                </a:solidFill>
                <a:latin typeface="Arial" panose="020B0604020202020204" pitchFamily="34" charset="0"/>
              </a:rPr>
              <a:pPr eaLnBrk="1" hangingPunct="1"/>
              <a:t>23</a:t>
            </a:fld>
            <a:endParaRPr lang="en-GB" dirty="0">
              <a:solidFill>
                <a:srgbClr val="000000"/>
              </a:solidFill>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628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screen"/>
          <a:stretch>
            <a:fillRect/>
          </a:stretch>
        </p:blipFill>
        <p:spPr bwMode="gray">
          <a:xfrm>
            <a:off x="-1" y="-1"/>
            <a:ext cx="9144001" cy="6858000"/>
          </a:xfrm>
          <a:prstGeom prst="rect">
            <a:avLst/>
          </a:prstGeom>
          <a:noFill/>
          <a:ln w="9525">
            <a:noFill/>
            <a:miter lim="800000"/>
            <a:headEnd/>
            <a:tailEnd/>
          </a:ln>
          <a:effectLst/>
        </p:spPr>
      </p:pic>
      <p:pic>
        <p:nvPicPr>
          <p:cNvPr id="9" name="Picture 8" descr="Wedge1.png"/>
          <p:cNvPicPr>
            <a:picLocks noChangeAspect="1"/>
          </p:cNvPicPr>
          <p:nvPr userDrawn="1"/>
        </p:nvPicPr>
        <p:blipFill>
          <a:blip r:embed="rId3" cstate="screen"/>
          <a:stretch>
            <a:fillRect/>
          </a:stretch>
        </p:blipFill>
        <p:spPr>
          <a:xfrm>
            <a:off x="-7257" y="-7257"/>
            <a:ext cx="5236031" cy="5601761"/>
          </a:xfrm>
          <a:prstGeom prst="rect">
            <a:avLst/>
          </a:prstGeom>
        </p:spPr>
      </p:pic>
      <p:sp>
        <p:nvSpPr>
          <p:cNvPr id="10" name="Title 9"/>
          <p:cNvSpPr>
            <a:spLocks noGrp="1"/>
          </p:cNvSpPr>
          <p:nvPr>
            <p:ph type="title"/>
          </p:nvPr>
        </p:nvSpPr>
        <p:spPr bwMode="gray">
          <a:xfrm>
            <a:off x="323527" y="1484784"/>
            <a:ext cx="3816425" cy="2088232"/>
          </a:xfr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7" name="Text Placeholder 16"/>
          <p:cNvSpPr>
            <a:spLocks noGrp="1"/>
          </p:cNvSpPr>
          <p:nvPr>
            <p:ph type="body" sz="quarter" idx="10"/>
          </p:nvPr>
        </p:nvSpPr>
        <p:spPr bwMode="gray">
          <a:xfrm>
            <a:off x="323528" y="3789363"/>
            <a:ext cx="3456383" cy="1079500"/>
          </a:xfr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pic>
        <p:nvPicPr>
          <p:cNvPr id="12" name="Picture 11" descr="KPMG_Plus_Strapline_NormalUse_White.png"/>
          <p:cNvPicPr>
            <a:picLocks noChangeAspect="1"/>
          </p:cNvPicPr>
          <p:nvPr userDrawn="1"/>
        </p:nvPicPr>
        <p:blipFill>
          <a:blip r:embed="rId4" cstate="print"/>
          <a:srcRect r="14474"/>
          <a:stretch>
            <a:fillRect/>
          </a:stretch>
        </p:blipFill>
        <p:spPr>
          <a:xfrm>
            <a:off x="48325" y="-7257"/>
            <a:ext cx="2428517" cy="15385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wo Tables One Text">
    <p:spTree>
      <p:nvGrpSpPr>
        <p:cNvPr id="1" name=""/>
        <p:cNvGrpSpPr/>
        <p:nvPr/>
      </p:nvGrpSpPr>
      <p:grpSpPr>
        <a:xfrm>
          <a:off x="0" y="0"/>
          <a:ext cx="0" cy="0"/>
          <a:chOff x="0" y="0"/>
          <a:chExt cx="0" cy="0"/>
        </a:xfrm>
      </p:grpSpPr>
      <p:sp>
        <p:nvSpPr>
          <p:cNvPr id="28"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10" name="Title 9"/>
          <p:cNvSpPr>
            <a:spLocks noGrp="1"/>
          </p:cNvSpPr>
          <p:nvPr>
            <p:ph type="title"/>
          </p:nvPr>
        </p:nvSpPr>
        <p:spPr bwMode="gray"/>
        <p:txBody>
          <a:bodyPr/>
          <a:lstStyle/>
          <a:p>
            <a:r>
              <a:rPr lang="en-US" smtClean="0"/>
              <a:t>Click to edit Master title style</a:t>
            </a:r>
            <a:endParaRPr lang="en-GB"/>
          </a:p>
        </p:txBody>
      </p:sp>
      <p:sp>
        <p:nvSpPr>
          <p:cNvPr id="13" name="Table Placeholder 12"/>
          <p:cNvSpPr>
            <a:spLocks noGrp="1"/>
          </p:cNvSpPr>
          <p:nvPr>
            <p:ph type="tbl" sz="quarter" idx="14"/>
          </p:nvPr>
        </p:nvSpPr>
        <p:spPr bwMode="gray">
          <a:xfrm>
            <a:off x="2123729" y="1196975"/>
            <a:ext cx="3312367" cy="2376488"/>
          </a:xfrm>
        </p:spPr>
        <p:txBody>
          <a:bodyPr anchor="ctr"/>
          <a:lstStyle>
            <a:lvl1pPr algn="ctr">
              <a:defRPr/>
            </a:lvl1pPr>
          </a:lstStyle>
          <a:p>
            <a:r>
              <a:rPr lang="en-US" dirty="0" smtClean="0"/>
              <a:t>Click icon to add table</a:t>
            </a:r>
            <a:endParaRPr lang="en-GB" dirty="0"/>
          </a:p>
        </p:txBody>
      </p:sp>
      <p:sp>
        <p:nvSpPr>
          <p:cNvPr id="15" name="Table Placeholder 12"/>
          <p:cNvSpPr>
            <a:spLocks noGrp="1"/>
          </p:cNvSpPr>
          <p:nvPr>
            <p:ph type="tbl" sz="quarter" idx="15"/>
          </p:nvPr>
        </p:nvSpPr>
        <p:spPr bwMode="gray">
          <a:xfrm>
            <a:off x="2123729" y="3716338"/>
            <a:ext cx="3312367" cy="2376488"/>
          </a:xfrm>
        </p:spPr>
        <p:txBody>
          <a:bodyPr anchor="ctr"/>
          <a:lstStyle>
            <a:lvl1pPr algn="ctr">
              <a:defRPr/>
            </a:lvl1pPr>
          </a:lstStyle>
          <a:p>
            <a:r>
              <a:rPr lang="en-US" dirty="0" smtClean="0"/>
              <a:t>Click icon to add table</a:t>
            </a:r>
            <a:endParaRPr lang="en-GB" dirty="0"/>
          </a:p>
        </p:txBody>
      </p:sp>
      <p:sp>
        <p:nvSpPr>
          <p:cNvPr id="18" name="Text Placeholder 17"/>
          <p:cNvSpPr>
            <a:spLocks noGrp="1"/>
          </p:cNvSpPr>
          <p:nvPr>
            <p:ph type="body" sz="quarter" idx="16"/>
          </p:nvPr>
        </p:nvSpPr>
        <p:spPr bwMode="gray">
          <a:xfrm>
            <a:off x="5580112" y="1196975"/>
            <a:ext cx="3312368" cy="48958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9"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30"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1"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2" name="Footer Placeholder 11"/>
          <p:cNvSpPr>
            <a:spLocks noGrp="1"/>
          </p:cNvSpPr>
          <p:nvPr>
            <p:ph type="ftr" sz="quarter" idx="17"/>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Rows Text">
    <p:spTree>
      <p:nvGrpSpPr>
        <p:cNvPr id="1" name=""/>
        <p:cNvGrpSpPr/>
        <p:nvPr/>
      </p:nvGrpSpPr>
      <p:grpSpPr>
        <a:xfrm>
          <a:off x="0" y="0"/>
          <a:ext cx="0" cy="0"/>
          <a:chOff x="0" y="0"/>
          <a:chExt cx="0" cy="0"/>
        </a:xfrm>
      </p:grpSpPr>
      <p:sp>
        <p:nvSpPr>
          <p:cNvPr id="23"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25"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7"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0" name="Title 9"/>
          <p:cNvSpPr>
            <a:spLocks noGrp="1"/>
          </p:cNvSpPr>
          <p:nvPr>
            <p:ph type="title"/>
          </p:nvPr>
        </p:nvSpPr>
        <p:spPr bwMode="gray"/>
        <p:txBody>
          <a:bodyPr/>
          <a:lstStyle/>
          <a:p>
            <a:r>
              <a:rPr lang="en-US" smtClean="0"/>
              <a:t>Click to edit Master title style</a:t>
            </a:r>
            <a:endParaRPr lang="en-GB"/>
          </a:p>
        </p:txBody>
      </p:sp>
      <p:sp>
        <p:nvSpPr>
          <p:cNvPr id="26" name="Text Placeholder 25"/>
          <p:cNvSpPr>
            <a:spLocks noGrp="1"/>
          </p:cNvSpPr>
          <p:nvPr>
            <p:ph type="body" sz="quarter" idx="13"/>
          </p:nvPr>
        </p:nvSpPr>
        <p:spPr bwMode="gray">
          <a:xfrm>
            <a:off x="2123728" y="1196975"/>
            <a:ext cx="6768752" cy="23764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8" name="Text Placeholder 27"/>
          <p:cNvSpPr>
            <a:spLocks noGrp="1"/>
          </p:cNvSpPr>
          <p:nvPr>
            <p:ph type="body" sz="quarter" idx="14"/>
          </p:nvPr>
        </p:nvSpPr>
        <p:spPr bwMode="gray">
          <a:xfrm>
            <a:off x="2123728" y="3716339"/>
            <a:ext cx="6768752" cy="2376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ext Placeholder 7"/>
          <p:cNvSpPr>
            <a:spLocks noGrp="1"/>
          </p:cNvSpPr>
          <p:nvPr>
            <p:ph type="body" sz="quarter" idx="15"/>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1" name="Footer Placeholder 10"/>
          <p:cNvSpPr>
            <a:spLocks noGrp="1"/>
          </p:cNvSpPr>
          <p:nvPr>
            <p:ph type="ftr" sz="quarter" idx="16"/>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One Chart One Row Text">
    <p:spTree>
      <p:nvGrpSpPr>
        <p:cNvPr id="1" name=""/>
        <p:cNvGrpSpPr/>
        <p:nvPr/>
      </p:nvGrpSpPr>
      <p:grpSpPr>
        <a:xfrm>
          <a:off x="0" y="0"/>
          <a:ext cx="0" cy="0"/>
          <a:chOff x="0" y="0"/>
          <a:chExt cx="0" cy="0"/>
        </a:xfrm>
      </p:grpSpPr>
      <p:sp>
        <p:nvSpPr>
          <p:cNvPr id="25"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10" name="Title 9"/>
          <p:cNvSpPr>
            <a:spLocks noGrp="1"/>
          </p:cNvSpPr>
          <p:nvPr>
            <p:ph type="title"/>
          </p:nvPr>
        </p:nvSpPr>
        <p:spPr bwMode="gray"/>
        <p:txBody>
          <a:bodyPr/>
          <a:lstStyle/>
          <a:p>
            <a:r>
              <a:rPr lang="en-US" smtClean="0"/>
              <a:t>Click to edit Master title style</a:t>
            </a:r>
            <a:endParaRPr lang="en-GB"/>
          </a:p>
        </p:txBody>
      </p:sp>
      <p:sp>
        <p:nvSpPr>
          <p:cNvPr id="28" name="Text Placeholder 27"/>
          <p:cNvSpPr>
            <a:spLocks noGrp="1"/>
          </p:cNvSpPr>
          <p:nvPr>
            <p:ph type="body" sz="quarter" idx="14"/>
          </p:nvPr>
        </p:nvSpPr>
        <p:spPr bwMode="gray">
          <a:xfrm>
            <a:off x="2123728" y="3716339"/>
            <a:ext cx="6768752" cy="2376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Chart Placeholder 10"/>
          <p:cNvSpPr>
            <a:spLocks noGrp="1"/>
          </p:cNvSpPr>
          <p:nvPr>
            <p:ph type="chart" sz="quarter" idx="15"/>
          </p:nvPr>
        </p:nvSpPr>
        <p:spPr bwMode="gray">
          <a:xfrm>
            <a:off x="2123728" y="1196975"/>
            <a:ext cx="6768752" cy="2376488"/>
          </a:xfrm>
        </p:spPr>
        <p:txBody>
          <a:bodyPr anchor="ctr"/>
          <a:lstStyle>
            <a:lvl1pPr algn="ctr">
              <a:defRPr/>
            </a:lvl1pPr>
          </a:lstStyle>
          <a:p>
            <a:r>
              <a:rPr lang="en-US" dirty="0" smtClean="0"/>
              <a:t>Click icon to add chart</a:t>
            </a:r>
            <a:endParaRPr lang="en-GB" dirty="0"/>
          </a:p>
        </p:txBody>
      </p:sp>
      <p:sp>
        <p:nvSpPr>
          <p:cNvPr id="26"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7"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9"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2" name="Footer Placeholder 11"/>
          <p:cNvSpPr>
            <a:spLocks noGrp="1"/>
          </p:cNvSpPr>
          <p:nvPr>
            <p:ph type="ftr" sz="quarter" idx="16"/>
          </p:nvPr>
        </p:nvSpPr>
        <p:spPr/>
        <p:txBody>
          <a:body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3" name="Title 2"/>
          <p:cNvSpPr>
            <a:spLocks noGrp="1"/>
          </p:cNvSpPr>
          <p:nvPr>
            <p:ph type="title"/>
          </p:nvPr>
        </p:nvSpPr>
        <p:spPr bwMode="gray"/>
        <p:txBody>
          <a:bodyPr/>
          <a:lstStyle/>
          <a:p>
            <a:r>
              <a:rPr lang="en-US" smtClean="0"/>
              <a:t>Click to edit Master title style</a:t>
            </a:r>
            <a:endParaRPr lang="en-GB" dirty="0"/>
          </a:p>
        </p:txBody>
      </p:sp>
      <p:sp>
        <p:nvSpPr>
          <p:cNvPr id="22"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3"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7"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8" name="Footer Placeholder 7"/>
          <p:cNvSpPr>
            <a:spLocks noGrp="1"/>
          </p:cNvSpPr>
          <p:nvPr>
            <p:ph type="ftr" sz="quarter" idx="14"/>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0"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21"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2"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6"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7" name="Footer Placeholder 6"/>
          <p:cNvSpPr>
            <a:spLocks noGrp="1"/>
          </p:cNvSpPr>
          <p:nvPr>
            <p:ph type="ftr" sz="quarter" idx="14"/>
          </p:nvPr>
        </p:nvSpPr>
        <p:spPr/>
        <p:txBody>
          <a:body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Four Chevrons">
    <p:spTree>
      <p:nvGrpSpPr>
        <p:cNvPr id="1" name=""/>
        <p:cNvGrpSpPr/>
        <p:nvPr/>
      </p:nvGrpSpPr>
      <p:grpSpPr>
        <a:xfrm>
          <a:off x="0" y="0"/>
          <a:ext cx="0" cy="0"/>
          <a:chOff x="0" y="0"/>
          <a:chExt cx="0" cy="0"/>
        </a:xfrm>
      </p:grpSpPr>
      <p:sp>
        <p:nvSpPr>
          <p:cNvPr id="37"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3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39"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6" name="Title 5"/>
          <p:cNvSpPr>
            <a:spLocks noGrp="1"/>
          </p:cNvSpPr>
          <p:nvPr>
            <p:ph type="title"/>
          </p:nvPr>
        </p:nvSpPr>
        <p:spPr bwMode="gray"/>
        <p:txBody>
          <a:bodyPr/>
          <a:lstStyle/>
          <a:p>
            <a:r>
              <a:rPr lang="en-US" smtClean="0"/>
              <a:t>Click to edit Master title style</a:t>
            </a:r>
            <a:endParaRPr lang="en-GB"/>
          </a:p>
        </p:txBody>
      </p:sp>
      <p:sp>
        <p:nvSpPr>
          <p:cNvPr id="30" name="Text Placeholder 29"/>
          <p:cNvSpPr>
            <a:spLocks noGrp="1"/>
          </p:cNvSpPr>
          <p:nvPr>
            <p:ph type="body" sz="quarter" idx="13"/>
          </p:nvPr>
        </p:nvSpPr>
        <p:spPr bwMode="gray">
          <a:xfrm>
            <a:off x="2123727" y="1916113"/>
            <a:ext cx="1584177"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1" name="Text Placeholder 29"/>
          <p:cNvSpPr>
            <a:spLocks noGrp="1"/>
          </p:cNvSpPr>
          <p:nvPr>
            <p:ph type="body" sz="quarter" idx="14"/>
          </p:nvPr>
        </p:nvSpPr>
        <p:spPr bwMode="gray">
          <a:xfrm>
            <a:off x="3851920" y="1916113"/>
            <a:ext cx="1583192"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 name="Text Placeholder 29"/>
          <p:cNvSpPr>
            <a:spLocks noGrp="1"/>
          </p:cNvSpPr>
          <p:nvPr>
            <p:ph type="body" sz="quarter" idx="15"/>
          </p:nvPr>
        </p:nvSpPr>
        <p:spPr bwMode="gray">
          <a:xfrm>
            <a:off x="5580112" y="1916113"/>
            <a:ext cx="1584154"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3" name="Text Placeholder 29"/>
          <p:cNvSpPr>
            <a:spLocks noGrp="1"/>
          </p:cNvSpPr>
          <p:nvPr>
            <p:ph type="body" sz="quarter" idx="16"/>
          </p:nvPr>
        </p:nvSpPr>
        <p:spPr bwMode="gray">
          <a:xfrm>
            <a:off x="7308304" y="1916113"/>
            <a:ext cx="1584176"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Text Placeholder 20"/>
          <p:cNvSpPr>
            <a:spLocks noGrp="1"/>
          </p:cNvSpPr>
          <p:nvPr>
            <p:ph type="body" sz="quarter" idx="27"/>
          </p:nvPr>
        </p:nvSpPr>
        <p:spPr bwMode="gray">
          <a:xfrm>
            <a:off x="3854450" y="1196975"/>
            <a:ext cx="15827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7" name="Text Placeholder 20"/>
          <p:cNvSpPr>
            <a:spLocks noGrp="1"/>
          </p:cNvSpPr>
          <p:nvPr>
            <p:ph type="body" sz="quarter" idx="26"/>
          </p:nvPr>
        </p:nvSpPr>
        <p:spPr bwMode="gray">
          <a:xfrm>
            <a:off x="2124075" y="1196975"/>
            <a:ext cx="1582738"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8" name="Text Placeholder 20"/>
          <p:cNvSpPr>
            <a:spLocks noGrp="1"/>
          </p:cNvSpPr>
          <p:nvPr>
            <p:ph type="body" sz="quarter" idx="28"/>
          </p:nvPr>
        </p:nvSpPr>
        <p:spPr bwMode="gray">
          <a:xfrm>
            <a:off x="5581650" y="1196975"/>
            <a:ext cx="15827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0" name="Text Placeholder 20"/>
          <p:cNvSpPr>
            <a:spLocks noGrp="1"/>
          </p:cNvSpPr>
          <p:nvPr>
            <p:ph type="body" sz="quarter" idx="29"/>
          </p:nvPr>
        </p:nvSpPr>
        <p:spPr bwMode="gray">
          <a:xfrm>
            <a:off x="7308850" y="1196975"/>
            <a:ext cx="1582738"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6" name="Text Placeholder 7"/>
          <p:cNvSpPr>
            <a:spLocks noGrp="1"/>
          </p:cNvSpPr>
          <p:nvPr>
            <p:ph type="body" sz="quarter" idx="30"/>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Footer Placeholder 18"/>
          <p:cNvSpPr>
            <a:spLocks noGrp="1"/>
          </p:cNvSpPr>
          <p:nvPr>
            <p:ph type="ftr" sz="quarter" idx="31"/>
          </p:nvPr>
        </p:nvSpPr>
        <p:spPr/>
        <p:txBody>
          <a:body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Five Chevrons">
    <p:spTree>
      <p:nvGrpSpPr>
        <p:cNvPr id="1" name=""/>
        <p:cNvGrpSpPr/>
        <p:nvPr/>
      </p:nvGrpSpPr>
      <p:grpSpPr>
        <a:xfrm>
          <a:off x="0" y="0"/>
          <a:ext cx="0" cy="0"/>
          <a:chOff x="0" y="0"/>
          <a:chExt cx="0" cy="0"/>
        </a:xfrm>
      </p:grpSpPr>
      <p:sp>
        <p:nvSpPr>
          <p:cNvPr id="41"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42"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43"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6" name="Title 5"/>
          <p:cNvSpPr>
            <a:spLocks noGrp="1"/>
          </p:cNvSpPr>
          <p:nvPr>
            <p:ph type="title"/>
          </p:nvPr>
        </p:nvSpPr>
        <p:spPr bwMode="gray"/>
        <p:txBody>
          <a:bodyPr/>
          <a:lstStyle/>
          <a:p>
            <a:r>
              <a:rPr lang="en-US" smtClean="0"/>
              <a:t>Click to edit Master title style</a:t>
            </a:r>
            <a:endParaRPr lang="en-GB" dirty="0"/>
          </a:p>
        </p:txBody>
      </p:sp>
      <p:sp>
        <p:nvSpPr>
          <p:cNvPr id="31" name="Text Placeholder 30"/>
          <p:cNvSpPr>
            <a:spLocks noGrp="1"/>
          </p:cNvSpPr>
          <p:nvPr>
            <p:ph type="body" sz="quarter" idx="17"/>
          </p:nvPr>
        </p:nvSpPr>
        <p:spPr bwMode="gray">
          <a:xfrm>
            <a:off x="2123727" y="1916113"/>
            <a:ext cx="1252519"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 name="Text Placeholder 30"/>
          <p:cNvSpPr>
            <a:spLocks noGrp="1"/>
          </p:cNvSpPr>
          <p:nvPr>
            <p:ph type="body" sz="quarter" idx="18"/>
          </p:nvPr>
        </p:nvSpPr>
        <p:spPr bwMode="gray">
          <a:xfrm>
            <a:off x="3492012" y="1916113"/>
            <a:ext cx="1263162"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3" name="Text Placeholder 30"/>
          <p:cNvSpPr>
            <a:spLocks noGrp="1"/>
          </p:cNvSpPr>
          <p:nvPr>
            <p:ph type="body" sz="quarter" idx="19"/>
          </p:nvPr>
        </p:nvSpPr>
        <p:spPr bwMode="gray">
          <a:xfrm>
            <a:off x="4870940" y="1916113"/>
            <a:ext cx="1263162"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4" name="Text Placeholder 30"/>
          <p:cNvSpPr>
            <a:spLocks noGrp="1"/>
          </p:cNvSpPr>
          <p:nvPr>
            <p:ph type="body" sz="quarter" idx="20"/>
          </p:nvPr>
        </p:nvSpPr>
        <p:spPr bwMode="gray">
          <a:xfrm>
            <a:off x="6249867" y="1916113"/>
            <a:ext cx="1263162"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5" name="Text Placeholder 30"/>
          <p:cNvSpPr>
            <a:spLocks noGrp="1"/>
          </p:cNvSpPr>
          <p:nvPr>
            <p:ph type="body" sz="quarter" idx="21"/>
          </p:nvPr>
        </p:nvSpPr>
        <p:spPr bwMode="gray">
          <a:xfrm>
            <a:off x="7628793" y="1916113"/>
            <a:ext cx="1263162" cy="4176712"/>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8" name="Text Placeholder 20"/>
          <p:cNvSpPr>
            <a:spLocks noGrp="1"/>
          </p:cNvSpPr>
          <p:nvPr>
            <p:ph type="body" sz="quarter" idx="27"/>
          </p:nvPr>
        </p:nvSpPr>
        <p:spPr bwMode="gray">
          <a:xfrm>
            <a:off x="3492012" y="1196975"/>
            <a:ext cx="126279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0" name="Text Placeholder 20"/>
          <p:cNvSpPr>
            <a:spLocks noGrp="1"/>
          </p:cNvSpPr>
          <p:nvPr>
            <p:ph type="body" sz="quarter" idx="26"/>
          </p:nvPr>
        </p:nvSpPr>
        <p:spPr bwMode="gray">
          <a:xfrm>
            <a:off x="2124075" y="1196975"/>
            <a:ext cx="1262795" cy="576411"/>
          </a:xfrm>
          <a:prstGeom prst="homePlate">
            <a:avLst>
              <a:gd name="adj" fmla="val 34577"/>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1" name="Text Placeholder 20"/>
          <p:cNvSpPr>
            <a:spLocks noGrp="1"/>
          </p:cNvSpPr>
          <p:nvPr>
            <p:ph type="body" sz="quarter" idx="28"/>
          </p:nvPr>
        </p:nvSpPr>
        <p:spPr bwMode="gray">
          <a:xfrm>
            <a:off x="4870940" y="1196975"/>
            <a:ext cx="126279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4" name="Text Placeholder 20"/>
          <p:cNvSpPr>
            <a:spLocks noGrp="1"/>
          </p:cNvSpPr>
          <p:nvPr>
            <p:ph type="body" sz="quarter" idx="29"/>
          </p:nvPr>
        </p:nvSpPr>
        <p:spPr bwMode="gray">
          <a:xfrm>
            <a:off x="6249867" y="1196975"/>
            <a:ext cx="126279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5" name="Text Placeholder 20"/>
          <p:cNvSpPr>
            <a:spLocks noGrp="1"/>
          </p:cNvSpPr>
          <p:nvPr>
            <p:ph type="body" sz="quarter" idx="30"/>
          </p:nvPr>
        </p:nvSpPr>
        <p:spPr bwMode="gray">
          <a:xfrm>
            <a:off x="7628793" y="1196975"/>
            <a:ext cx="1262795" cy="576411"/>
          </a:xfrm>
          <a:prstGeom prst="chevron">
            <a:avLst>
              <a:gd name="adj" fmla="val 34136"/>
            </a:avLst>
          </a:prstGeom>
          <a:gradFill>
            <a:gsLst>
              <a:gs pos="0">
                <a:srgbClr val="80BEC9"/>
              </a:gs>
              <a:gs pos="100000">
                <a:srgbClr val="409DA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nchorCtr="1">
            <a:normAutofit/>
          </a:bodyPr>
          <a:lstStyle>
            <a:lvl1pPr marL="0" algn="ctr" defTabSz="914400" rtl="0" eaLnBrk="1" latinLnBrk="0" hangingPunct="1">
              <a:defRPr lang="en-US" sz="900" b="1" kern="1200" dirty="0" smtClean="0">
                <a:solidFill>
                  <a:schemeClr val="bg1"/>
                </a:solidFill>
                <a:latin typeface="+mn-lt"/>
                <a:ea typeface="+mn-ea"/>
                <a:cs typeface="+mn-cs"/>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9"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7" name="Footer Placeholder 16"/>
          <p:cNvSpPr>
            <a:spLocks noGrp="1"/>
          </p:cNvSpPr>
          <p:nvPr>
            <p:ph type="ftr" sz="quarter" idx="31"/>
          </p:nvPr>
        </p:nvSpPr>
        <p:spPr/>
        <p:txBody>
          <a:body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ands and drivers">
    <p:spTree>
      <p:nvGrpSpPr>
        <p:cNvPr id="1" name=""/>
        <p:cNvGrpSpPr/>
        <p:nvPr/>
      </p:nvGrpSpPr>
      <p:grpSpPr>
        <a:xfrm>
          <a:off x="0" y="0"/>
          <a:ext cx="0" cy="0"/>
          <a:chOff x="0" y="0"/>
          <a:chExt cx="0" cy="0"/>
        </a:xfrm>
      </p:grpSpPr>
      <p:sp>
        <p:nvSpPr>
          <p:cNvPr id="52" name="AutoShape 20"/>
          <p:cNvSpPr>
            <a:spLocks noChangeArrowheads="1"/>
          </p:cNvSpPr>
          <p:nvPr userDrawn="1"/>
        </p:nvSpPr>
        <p:spPr bwMode="gray">
          <a:xfrm rot="19080000" flipH="1">
            <a:off x="5686706"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lstStyle/>
          <a:p>
            <a:endParaRPr lang="en-CA" dirty="0"/>
          </a:p>
        </p:txBody>
      </p:sp>
      <p:sp>
        <p:nvSpPr>
          <p:cNvPr id="53" name="AutoShape 17"/>
          <p:cNvSpPr>
            <a:spLocks noChangeArrowheads="1"/>
          </p:cNvSpPr>
          <p:nvPr userDrawn="1"/>
        </p:nvSpPr>
        <p:spPr bwMode="gray">
          <a:xfrm rot="2520000" flipH="1">
            <a:off x="5686706"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lstStyle/>
          <a:p>
            <a:pPr marL="0" algn="l" defTabSz="914400" rtl="0" eaLnBrk="1" latinLnBrk="0" hangingPunct="1"/>
            <a:endParaRPr lang="en-CA" sz="1800" kern="1200" dirty="0">
              <a:solidFill>
                <a:schemeClr val="tx1"/>
              </a:solidFill>
              <a:latin typeface="+mn-lt"/>
              <a:ea typeface="+mn-ea"/>
              <a:cs typeface="+mn-cs"/>
            </a:endParaRPr>
          </a:p>
        </p:txBody>
      </p:sp>
      <p:sp>
        <p:nvSpPr>
          <p:cNvPr id="47"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4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49"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0" name="Title 9"/>
          <p:cNvSpPr>
            <a:spLocks noGrp="1"/>
          </p:cNvSpPr>
          <p:nvPr>
            <p:ph type="title"/>
          </p:nvPr>
        </p:nvSpPr>
        <p:spPr bwMode="gray"/>
        <p:txBody>
          <a:bodyPr/>
          <a:lstStyle/>
          <a:p>
            <a:r>
              <a:rPr lang="en-US" smtClean="0"/>
              <a:t>Click to edit Master title style</a:t>
            </a:r>
            <a:endParaRPr lang="en-GB"/>
          </a:p>
        </p:txBody>
      </p:sp>
      <p:sp>
        <p:nvSpPr>
          <p:cNvPr id="22" name="AutoShape 20"/>
          <p:cNvSpPr>
            <a:spLocks noChangeArrowheads="1"/>
          </p:cNvSpPr>
          <p:nvPr userDrawn="1"/>
        </p:nvSpPr>
        <p:spPr bwMode="gray">
          <a:xfrm rot="2520000">
            <a:off x="3832640" y="2425700"/>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lstStyle/>
          <a:p>
            <a:endParaRPr lang="en-CA" dirty="0"/>
          </a:p>
        </p:txBody>
      </p:sp>
      <p:sp>
        <p:nvSpPr>
          <p:cNvPr id="23" name="AutoShape 17"/>
          <p:cNvSpPr>
            <a:spLocks noChangeArrowheads="1"/>
          </p:cNvSpPr>
          <p:nvPr userDrawn="1"/>
        </p:nvSpPr>
        <p:spPr bwMode="gray">
          <a:xfrm rot="19080000">
            <a:off x="3832640" y="4433888"/>
            <a:ext cx="1497623" cy="381000"/>
          </a:xfrm>
          <a:prstGeom prst="rightArrow">
            <a:avLst>
              <a:gd name="adj1" fmla="val 63333"/>
              <a:gd name="adj2" fmla="val 49582"/>
            </a:avLst>
          </a:prstGeom>
          <a:gradFill rotWithShape="1">
            <a:gsLst>
              <a:gs pos="0">
                <a:srgbClr val="DCDDDD"/>
              </a:gs>
              <a:gs pos="100000">
                <a:srgbClr val="97989A"/>
              </a:gs>
            </a:gsLst>
            <a:lin ang="0" scaled="1"/>
          </a:gradFill>
          <a:ln w="6350" algn="ctr">
            <a:noFill/>
            <a:miter lim="800000"/>
            <a:headEnd/>
            <a:tailEnd/>
          </a:ln>
          <a:effectLst/>
        </p:spPr>
        <p:txBody>
          <a:bodyPr rot="10800000" wrap="none" anchor="ctr"/>
          <a:lstStyle/>
          <a:p>
            <a:pPr marL="0" algn="l" defTabSz="914400" rtl="0" eaLnBrk="1" latinLnBrk="0" hangingPunct="1"/>
            <a:endParaRPr lang="en-CA" sz="1800" kern="1200" dirty="0">
              <a:solidFill>
                <a:schemeClr val="tx1"/>
              </a:solidFill>
              <a:latin typeface="+mn-lt"/>
              <a:ea typeface="+mn-ea"/>
              <a:cs typeface="+mn-cs"/>
            </a:endParaRPr>
          </a:p>
        </p:txBody>
      </p:sp>
      <p:sp>
        <p:nvSpPr>
          <p:cNvPr id="25" name="Text Placeholder 10"/>
          <p:cNvSpPr>
            <a:spLocks noGrp="1"/>
          </p:cNvSpPr>
          <p:nvPr userDrawn="1">
            <p:ph type="body" sz="quarter" idx="21"/>
          </p:nvPr>
        </p:nvSpPr>
        <p:spPr bwMode="gray">
          <a:xfrm>
            <a:off x="4950392" y="3324225"/>
            <a:ext cx="1093292" cy="622800"/>
          </a:xfrm>
          <a:prstGeom prst="ellipse">
            <a:avLst/>
          </a:prstGeom>
          <a:solidFill>
            <a:srgbClr val="AA5CAA"/>
          </a:solidFill>
          <a:ln>
            <a:noFill/>
          </a:ln>
        </p:spPr>
        <p:txBody>
          <a:bodyPr lIns="54000" tIns="54000" rIns="54000" bIns="54000" anchor="ctr" anchorCtr="1"/>
          <a:lstStyle>
            <a:lvl1pPr algn="ctr">
              <a:defRPr>
                <a:solidFill>
                  <a:schemeClr val="bg1"/>
                </a:solidFill>
              </a:defRPr>
            </a:lvl1pPr>
          </a:lstStyle>
          <a:p>
            <a:pPr lvl="0"/>
            <a:r>
              <a:rPr lang="en-US" smtClean="0"/>
              <a:t>Click to edit Master text styles</a:t>
            </a:r>
          </a:p>
        </p:txBody>
      </p:sp>
      <p:sp>
        <p:nvSpPr>
          <p:cNvPr id="29" name="Text Placeholder 20"/>
          <p:cNvSpPr>
            <a:spLocks noGrp="1"/>
          </p:cNvSpPr>
          <p:nvPr>
            <p:ph type="body" sz="quarter" idx="22"/>
          </p:nvPr>
        </p:nvSpPr>
        <p:spPr bwMode="gray">
          <a:xfrm>
            <a:off x="2113085" y="1628775"/>
            <a:ext cx="2525384" cy="1944688"/>
          </a:xfrm>
          <a:solidFill>
            <a:schemeClr val="bg1"/>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 name="Text Placeholder 20"/>
          <p:cNvSpPr>
            <a:spLocks noGrp="1"/>
          </p:cNvSpPr>
          <p:nvPr>
            <p:ph type="body" sz="quarter" idx="23"/>
          </p:nvPr>
        </p:nvSpPr>
        <p:spPr bwMode="gray">
          <a:xfrm>
            <a:off x="2113085" y="4148137"/>
            <a:ext cx="2525384" cy="1944688"/>
          </a:xfrm>
          <a:solidFill>
            <a:schemeClr val="bg1"/>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1" name="Text Placeholder 20"/>
          <p:cNvSpPr>
            <a:spLocks noGrp="1"/>
          </p:cNvSpPr>
          <p:nvPr>
            <p:ph type="body" sz="quarter" idx="24"/>
          </p:nvPr>
        </p:nvSpPr>
        <p:spPr bwMode="gray">
          <a:xfrm>
            <a:off x="6366570" y="1628775"/>
            <a:ext cx="2525384" cy="1944688"/>
          </a:xfrm>
          <a:solidFill>
            <a:schemeClr val="bg1"/>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 name="Text Placeholder 20"/>
          <p:cNvSpPr>
            <a:spLocks noGrp="1"/>
          </p:cNvSpPr>
          <p:nvPr>
            <p:ph type="body" sz="quarter" idx="25"/>
          </p:nvPr>
        </p:nvSpPr>
        <p:spPr bwMode="gray">
          <a:xfrm>
            <a:off x="6366570" y="4148137"/>
            <a:ext cx="2525384" cy="1944688"/>
          </a:xfrm>
          <a:solidFill>
            <a:schemeClr val="bg1"/>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5" name="Text Placeholder 20"/>
          <p:cNvSpPr>
            <a:spLocks noGrp="1"/>
          </p:cNvSpPr>
          <p:nvPr>
            <p:ph type="body" sz="quarter" idx="26"/>
          </p:nvPr>
        </p:nvSpPr>
        <p:spPr bwMode="gray">
          <a:xfrm>
            <a:off x="2113085" y="1196976"/>
            <a:ext cx="2525384"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6" name="Text Placeholder 20"/>
          <p:cNvSpPr>
            <a:spLocks noGrp="1"/>
          </p:cNvSpPr>
          <p:nvPr>
            <p:ph type="body" sz="quarter" idx="27"/>
          </p:nvPr>
        </p:nvSpPr>
        <p:spPr bwMode="gray">
          <a:xfrm>
            <a:off x="6366570" y="1196976"/>
            <a:ext cx="2525384"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7" name="Text Placeholder 20"/>
          <p:cNvSpPr>
            <a:spLocks noGrp="1"/>
          </p:cNvSpPr>
          <p:nvPr>
            <p:ph type="body" sz="quarter" idx="28"/>
          </p:nvPr>
        </p:nvSpPr>
        <p:spPr bwMode="gray">
          <a:xfrm>
            <a:off x="2113085" y="3716339"/>
            <a:ext cx="2525384"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8" name="Text Placeholder 20"/>
          <p:cNvSpPr>
            <a:spLocks noGrp="1"/>
          </p:cNvSpPr>
          <p:nvPr>
            <p:ph type="body" sz="quarter" idx="29"/>
          </p:nvPr>
        </p:nvSpPr>
        <p:spPr bwMode="gray">
          <a:xfrm>
            <a:off x="6366570" y="3716339"/>
            <a:ext cx="2525384"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20"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21" name="Footer Placeholder 20"/>
          <p:cNvSpPr>
            <a:spLocks noGrp="1"/>
          </p:cNvSpPr>
          <p:nvPr>
            <p:ph type="ftr" sz="quarter" idx="30"/>
          </p:nvPr>
        </p:nvSpPr>
        <p:spPr/>
        <p:txBody>
          <a:bodyPr/>
          <a:lstStyle/>
          <a:p>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18" name="Text Placeholder 20"/>
          <p:cNvSpPr>
            <a:spLocks noGrp="1"/>
          </p:cNvSpPr>
          <p:nvPr>
            <p:ph type="body" sz="quarter" idx="31"/>
          </p:nvPr>
        </p:nvSpPr>
        <p:spPr bwMode="gray">
          <a:xfrm>
            <a:off x="5560228" y="4148137"/>
            <a:ext cx="3323492" cy="1944688"/>
          </a:xfrm>
          <a:solidFill>
            <a:srgbClr val="BFDEE4"/>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Text Placeholder 20"/>
          <p:cNvSpPr>
            <a:spLocks noGrp="1"/>
          </p:cNvSpPr>
          <p:nvPr>
            <p:ph type="body" sz="quarter" idx="30"/>
          </p:nvPr>
        </p:nvSpPr>
        <p:spPr bwMode="gray">
          <a:xfrm>
            <a:off x="5574742" y="1628775"/>
            <a:ext cx="3323492" cy="1944688"/>
          </a:xfrm>
          <a:solidFill>
            <a:schemeClr val="bg1"/>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7"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3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39"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0" name="Title 9"/>
          <p:cNvSpPr>
            <a:spLocks noGrp="1"/>
          </p:cNvSpPr>
          <p:nvPr>
            <p:ph type="title"/>
          </p:nvPr>
        </p:nvSpPr>
        <p:spPr bwMode="gray"/>
        <p:txBody>
          <a:bodyPr/>
          <a:lstStyle/>
          <a:p>
            <a:r>
              <a:rPr lang="en-US" smtClean="0"/>
              <a:t>Click to edit Master title style</a:t>
            </a:r>
            <a:endParaRPr lang="en-GB"/>
          </a:p>
        </p:txBody>
      </p:sp>
      <p:sp>
        <p:nvSpPr>
          <p:cNvPr id="21" name="Text Placeholder 20"/>
          <p:cNvSpPr>
            <a:spLocks noGrp="1"/>
          </p:cNvSpPr>
          <p:nvPr>
            <p:ph type="body" sz="quarter" idx="21"/>
          </p:nvPr>
        </p:nvSpPr>
        <p:spPr bwMode="gray">
          <a:xfrm>
            <a:off x="2113085" y="1628775"/>
            <a:ext cx="3323492" cy="1944688"/>
          </a:xfrm>
          <a:solidFill>
            <a:schemeClr val="bg1"/>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5" name="Text Placeholder 20"/>
          <p:cNvSpPr>
            <a:spLocks noGrp="1"/>
          </p:cNvSpPr>
          <p:nvPr>
            <p:ph type="body" sz="quarter" idx="23"/>
          </p:nvPr>
        </p:nvSpPr>
        <p:spPr bwMode="gray">
          <a:xfrm>
            <a:off x="2113085" y="4148137"/>
            <a:ext cx="3323492" cy="1944688"/>
          </a:xfrm>
          <a:solidFill>
            <a:srgbClr val="BFDEE4"/>
          </a:solidFill>
          <a:ln w="6350">
            <a:solidFill>
              <a:srgbClr val="007C92"/>
            </a:solidFill>
          </a:ln>
        </p:spPr>
        <p:txBody>
          <a:bodyPr lIns="54000" tIns="54000" rIns="54000" bIns="54000"/>
          <a:lstStyle>
            <a:lvl4pPr>
              <a:buClr>
                <a:srgbClr val="747678"/>
              </a:buClr>
              <a:defRPr/>
            </a:lvl4pPr>
            <a:lvl5pPr>
              <a:defRPr/>
            </a:lvl5pPr>
            <a:lvl6pPr>
              <a:defRPr baseline="0"/>
            </a:lvl6pPr>
            <a:lvl7pPr>
              <a:defRPr baseline="0"/>
            </a:lvl7pPr>
            <a:lvl8pPr>
              <a:defRPr baseline="0"/>
            </a:lvl8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9" name="Text Placeholder 20"/>
          <p:cNvSpPr>
            <a:spLocks noGrp="1"/>
          </p:cNvSpPr>
          <p:nvPr>
            <p:ph type="body" sz="quarter" idx="26"/>
          </p:nvPr>
        </p:nvSpPr>
        <p:spPr bwMode="gray">
          <a:xfrm>
            <a:off x="2113085" y="1196976"/>
            <a:ext cx="3323492"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0" name="Text Placeholder 20"/>
          <p:cNvSpPr>
            <a:spLocks noGrp="1"/>
          </p:cNvSpPr>
          <p:nvPr>
            <p:ph type="body" sz="quarter" idx="27"/>
          </p:nvPr>
        </p:nvSpPr>
        <p:spPr bwMode="gray">
          <a:xfrm>
            <a:off x="5568463" y="1196976"/>
            <a:ext cx="3323492"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1" name="Text Placeholder 20"/>
          <p:cNvSpPr>
            <a:spLocks noGrp="1"/>
          </p:cNvSpPr>
          <p:nvPr>
            <p:ph type="body" sz="quarter" idx="28"/>
          </p:nvPr>
        </p:nvSpPr>
        <p:spPr bwMode="gray">
          <a:xfrm>
            <a:off x="2113085" y="3716339"/>
            <a:ext cx="3323492"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32" name="Text Placeholder 20"/>
          <p:cNvSpPr>
            <a:spLocks noGrp="1"/>
          </p:cNvSpPr>
          <p:nvPr>
            <p:ph type="body" sz="quarter" idx="29"/>
          </p:nvPr>
        </p:nvSpPr>
        <p:spPr bwMode="gray">
          <a:xfrm>
            <a:off x="5568463" y="3716339"/>
            <a:ext cx="3323492" cy="359817"/>
          </a:xfrm>
          <a:solidFill>
            <a:srgbClr val="409DAD"/>
          </a:solidFill>
          <a:ln w="6350">
            <a:solidFill>
              <a:srgbClr val="007C92"/>
            </a:solidFill>
          </a:ln>
        </p:spPr>
        <p:txBody>
          <a:bodyPr vert="horz" lIns="0" tIns="0" rIns="0" bIns="0" rtlCol="0" anchor="ctr" anchorCtr="1">
            <a:normAutofit/>
          </a:bodyPr>
          <a:lstStyle>
            <a:lvl1pPr>
              <a:defRPr lang="en-US" sz="900" b="1" kern="1200" noProof="0" dirty="0" smtClean="0">
                <a:solidFill>
                  <a:schemeClr val="bg1"/>
                </a:solidFill>
                <a:latin typeface="Arial" pitchFamily="34" charset="0"/>
                <a:ea typeface="+mn-ea"/>
                <a:cs typeface="Arial"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smtClean="0"/>
              <a:t>Click to edit Master text styles</a:t>
            </a:r>
          </a:p>
        </p:txBody>
      </p:sp>
      <p:sp>
        <p:nvSpPr>
          <p:cNvPr id="15"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6" name="Footer Placeholder 15"/>
          <p:cNvSpPr>
            <a:spLocks noGrp="1"/>
          </p:cNvSpPr>
          <p:nvPr>
            <p:ph type="ftr" sz="quarter" idx="32"/>
          </p:nvPr>
        </p:nvSpPr>
        <p:spPr/>
        <p:txBody>
          <a:bodyPr/>
          <a:lstStyle/>
          <a:p>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31"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3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35"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33" name="Chart Placeholder 31"/>
          <p:cNvSpPr>
            <a:spLocks noGrp="1"/>
          </p:cNvSpPr>
          <p:nvPr userDrawn="1">
            <p:ph type="chart" sz="quarter" idx="22"/>
          </p:nvPr>
        </p:nvSpPr>
        <p:spPr bwMode="gray">
          <a:xfrm>
            <a:off x="4427984" y="1196975"/>
            <a:ext cx="2160240" cy="2376041"/>
          </a:xfrm>
        </p:spPr>
        <p:txBody>
          <a:bodyPr anchor="ctr"/>
          <a:lstStyle>
            <a:lvl1pPr algn="ctr">
              <a:defRPr/>
            </a:lvl1pPr>
          </a:lstStyle>
          <a:p>
            <a:r>
              <a:rPr lang="en-US" dirty="0" smtClean="0"/>
              <a:t>Click icon to add chart</a:t>
            </a:r>
            <a:endParaRPr lang="en-GB" dirty="0"/>
          </a:p>
        </p:txBody>
      </p:sp>
      <p:sp>
        <p:nvSpPr>
          <p:cNvPr id="28" name="Text Placeholder 17"/>
          <p:cNvSpPr>
            <a:spLocks noGrp="1"/>
          </p:cNvSpPr>
          <p:nvPr userDrawn="1">
            <p:ph type="body" sz="quarter" idx="20"/>
          </p:nvPr>
        </p:nvSpPr>
        <p:spPr bwMode="gray">
          <a:xfrm>
            <a:off x="6733407" y="3716339"/>
            <a:ext cx="2159055" cy="2376957"/>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 name="Chart Placeholder 31"/>
          <p:cNvSpPr>
            <a:spLocks noGrp="1"/>
          </p:cNvSpPr>
          <p:nvPr userDrawn="1">
            <p:ph type="chart" sz="quarter" idx="21"/>
          </p:nvPr>
        </p:nvSpPr>
        <p:spPr bwMode="gray">
          <a:xfrm>
            <a:off x="6732240" y="1196975"/>
            <a:ext cx="2160240" cy="2376041"/>
          </a:xfrm>
        </p:spPr>
        <p:txBody>
          <a:bodyPr anchor="ctr"/>
          <a:lstStyle>
            <a:lvl1pPr algn="ctr">
              <a:defRPr/>
            </a:lvl1pPr>
          </a:lstStyle>
          <a:p>
            <a:r>
              <a:rPr lang="en-US" dirty="0" smtClean="0"/>
              <a:t>Click icon to add chart</a:t>
            </a:r>
            <a:endParaRPr lang="en-GB" dirty="0"/>
          </a:p>
        </p:txBody>
      </p:sp>
      <p:sp>
        <p:nvSpPr>
          <p:cNvPr id="10" name="Title 9"/>
          <p:cNvSpPr>
            <a:spLocks noGrp="1"/>
          </p:cNvSpPr>
          <p:nvPr userDrawn="1">
            <p:ph type="title"/>
          </p:nvPr>
        </p:nvSpPr>
        <p:spPr bwMode="gray"/>
        <p:txBody>
          <a:bodyPr/>
          <a:lstStyle/>
          <a:p>
            <a:r>
              <a:rPr lang="en-US" smtClean="0"/>
              <a:t>Click to edit Master title style</a:t>
            </a:r>
            <a:endParaRPr lang="en-GB"/>
          </a:p>
        </p:txBody>
      </p:sp>
      <p:sp>
        <p:nvSpPr>
          <p:cNvPr id="13" name="Table Placeholder 12"/>
          <p:cNvSpPr>
            <a:spLocks noGrp="1"/>
          </p:cNvSpPr>
          <p:nvPr userDrawn="1">
            <p:ph type="tbl" sz="quarter" idx="14"/>
          </p:nvPr>
        </p:nvSpPr>
        <p:spPr bwMode="gray">
          <a:xfrm>
            <a:off x="2123728" y="1196975"/>
            <a:ext cx="2160240" cy="2376041"/>
          </a:xfrm>
        </p:spPr>
        <p:txBody>
          <a:bodyPr anchor="ctr"/>
          <a:lstStyle>
            <a:lvl1pPr algn="ctr">
              <a:defRPr/>
            </a:lvl1pPr>
          </a:lstStyle>
          <a:p>
            <a:r>
              <a:rPr lang="en-US" dirty="0" smtClean="0"/>
              <a:t>Click icon to add table</a:t>
            </a:r>
            <a:endParaRPr lang="en-GB" dirty="0"/>
          </a:p>
        </p:txBody>
      </p:sp>
      <p:sp>
        <p:nvSpPr>
          <p:cNvPr id="18" name="Text Placeholder 17"/>
          <p:cNvSpPr>
            <a:spLocks noGrp="1"/>
          </p:cNvSpPr>
          <p:nvPr userDrawn="1">
            <p:ph type="body" sz="quarter" idx="16"/>
          </p:nvPr>
        </p:nvSpPr>
        <p:spPr bwMode="gray">
          <a:xfrm>
            <a:off x="2123728" y="3716339"/>
            <a:ext cx="2160240" cy="2376957"/>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 name="Text Placeholder 17"/>
          <p:cNvSpPr>
            <a:spLocks noGrp="1"/>
          </p:cNvSpPr>
          <p:nvPr userDrawn="1">
            <p:ph type="body" sz="quarter" idx="18"/>
          </p:nvPr>
        </p:nvSpPr>
        <p:spPr bwMode="gray">
          <a:xfrm>
            <a:off x="4428889" y="3716339"/>
            <a:ext cx="2159055" cy="2376957"/>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5" name="Footer Placeholder 14"/>
          <p:cNvSpPr>
            <a:spLocks noGrp="1"/>
          </p:cNvSpPr>
          <p:nvPr>
            <p:ph type="ftr" sz="quarter" idx="23"/>
          </p:nvPr>
        </p:nvSpPr>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cstate="screen"/>
          <a:stretch>
            <a:fillRect/>
          </a:stretch>
        </p:blipFill>
        <p:spPr bwMode="gray">
          <a:xfrm>
            <a:off x="-1" y="-1"/>
            <a:ext cx="9144001" cy="6858000"/>
          </a:xfrm>
          <a:prstGeom prst="rect">
            <a:avLst/>
          </a:prstGeom>
          <a:noFill/>
          <a:ln w="9525">
            <a:noFill/>
            <a:miter lim="800000"/>
            <a:headEnd/>
            <a:tailEnd/>
          </a:ln>
          <a:effectLst/>
        </p:spPr>
      </p:pic>
      <p:pic>
        <p:nvPicPr>
          <p:cNvPr id="12" name="Picture 11" descr="Wedge2.png"/>
          <p:cNvPicPr>
            <a:picLocks noChangeAspect="1"/>
          </p:cNvPicPr>
          <p:nvPr userDrawn="1"/>
        </p:nvPicPr>
        <p:blipFill>
          <a:blip r:embed="rId3" cstate="screen"/>
          <a:stretch>
            <a:fillRect/>
          </a:stretch>
        </p:blipFill>
        <p:spPr>
          <a:xfrm>
            <a:off x="-7257" y="542607"/>
            <a:ext cx="4644768" cy="5047071"/>
          </a:xfrm>
          <a:prstGeom prst="rect">
            <a:avLst/>
          </a:prstGeom>
        </p:spPr>
      </p:pic>
      <p:sp>
        <p:nvSpPr>
          <p:cNvPr id="15" name="Title 9"/>
          <p:cNvSpPr>
            <a:spLocks noGrp="1"/>
          </p:cNvSpPr>
          <p:nvPr>
            <p:ph type="title"/>
          </p:nvPr>
        </p:nvSpPr>
        <p:spPr bwMode="gray">
          <a:xfrm>
            <a:off x="821354" y="1844824"/>
            <a:ext cx="3384375" cy="1943892"/>
          </a:xfr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821354" y="4005064"/>
            <a:ext cx="3024336" cy="1079500"/>
          </a:xfr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pic>
        <p:nvPicPr>
          <p:cNvPr id="11" name="Picture 10" descr="KPMG_Plus_Strapline_NormalUse_White.png"/>
          <p:cNvPicPr>
            <a:picLocks noChangeAspect="1"/>
          </p:cNvPicPr>
          <p:nvPr userDrawn="1"/>
        </p:nvPicPr>
        <p:blipFill>
          <a:blip r:embed="rId4" cstate="print"/>
          <a:srcRect r="14474"/>
          <a:stretch>
            <a:fillRect/>
          </a:stretch>
        </p:blipFill>
        <p:spPr>
          <a:xfrm>
            <a:off x="556326" y="464457"/>
            <a:ext cx="2208646" cy="139922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 Title and Content">
    <p:spTree>
      <p:nvGrpSpPr>
        <p:cNvPr id="1" name=""/>
        <p:cNvGrpSpPr/>
        <p:nvPr/>
      </p:nvGrpSpPr>
      <p:grpSpPr>
        <a:xfrm>
          <a:off x="0" y="0"/>
          <a:ext cx="0" cy="0"/>
          <a:chOff x="0" y="0"/>
          <a:chExt cx="0" cy="0"/>
        </a:xfrm>
      </p:grpSpPr>
      <p:grpSp>
        <p:nvGrpSpPr>
          <p:cNvPr id="2" name="Group 22"/>
          <p:cNvGrpSpPr/>
          <p:nvPr userDrawn="1"/>
        </p:nvGrpSpPr>
        <p:grpSpPr bwMode="gray">
          <a:xfrm>
            <a:off x="251521" y="1193800"/>
            <a:ext cx="8640960" cy="4899496"/>
            <a:chOff x="251521" y="1193800"/>
            <a:chExt cx="8640960" cy="4899496"/>
          </a:xfrm>
        </p:grpSpPr>
        <p:sp>
          <p:nvSpPr>
            <p:cNvPr id="27" name="TextBox 26"/>
            <p:cNvSpPr txBox="1"/>
            <p:nvPr userDrawn="1"/>
          </p:nvSpPr>
          <p:spPr bwMode="gray">
            <a:xfrm>
              <a:off x="5436096" y="5912871"/>
              <a:ext cx="3455377" cy="180425"/>
            </a:xfrm>
            <a:prstGeom prst="rect">
              <a:avLst/>
            </a:prstGeom>
            <a:noFill/>
          </p:spPr>
          <p:txBody>
            <a:bodyPr wrap="square" lIns="36000" tIns="36000" rIns="36000" bIns="36000" rtlCol="0" anchor="b" anchorCtr="0">
              <a:spAutoFit/>
            </a:bodyPr>
            <a:lstStyle/>
            <a:p>
              <a:pPr algn="r"/>
              <a:r>
                <a:rPr lang="en-GB" sz="700" dirty="0" smtClean="0">
                  <a:solidFill>
                    <a:srgbClr val="C84E00"/>
                  </a:solidFill>
                </a:rPr>
                <a:t>Appendix</a:t>
              </a:r>
              <a:r>
                <a:rPr lang="en-GB" sz="700" baseline="0" dirty="0" smtClean="0">
                  <a:solidFill>
                    <a:srgbClr val="C84E00"/>
                  </a:solidFill>
                </a:rPr>
                <a:t> layout grid: to remove go to slide Master select Grid object and delete</a:t>
              </a:r>
              <a:endParaRPr lang="en-GB" sz="700" dirty="0">
                <a:solidFill>
                  <a:srgbClr val="C84E00"/>
                </a:solidFill>
              </a:endParaRPr>
            </a:p>
          </p:txBody>
        </p:sp>
        <p:grpSp>
          <p:nvGrpSpPr>
            <p:cNvPr id="3" name="Group 15"/>
            <p:cNvGrpSpPr/>
            <p:nvPr userDrawn="1"/>
          </p:nvGrpSpPr>
          <p:grpSpPr bwMode="gray">
            <a:xfrm>
              <a:off x="251521" y="1193800"/>
              <a:ext cx="8640960" cy="4896000"/>
              <a:chOff x="251521" y="1193800"/>
              <a:chExt cx="8640960" cy="4896000"/>
            </a:xfrm>
          </p:grpSpPr>
          <p:sp>
            <p:nvSpPr>
              <p:cNvPr id="17" name="Rectangle 18"/>
              <p:cNvSpPr>
                <a:spLocks noChangeArrowheads="1"/>
              </p:cNvSpPr>
              <p:nvPr userDrawn="1"/>
            </p:nvSpPr>
            <p:spPr bwMode="gray">
              <a:xfrm>
                <a:off x="251521" y="1193800"/>
                <a:ext cx="8640960"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18" name="Rectangle 19"/>
              <p:cNvSpPr>
                <a:spLocks noChangeArrowheads="1"/>
              </p:cNvSpPr>
              <p:nvPr userDrawn="1"/>
            </p:nvSpPr>
            <p:spPr bwMode="gray">
              <a:xfrm>
                <a:off x="251521" y="3568700"/>
                <a:ext cx="8640960"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0" name="Rectangle 20"/>
              <p:cNvSpPr>
                <a:spLocks noChangeArrowheads="1"/>
              </p:cNvSpPr>
              <p:nvPr userDrawn="1"/>
            </p:nvSpPr>
            <p:spPr bwMode="gray">
              <a:xfrm>
                <a:off x="2304207"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1" name="Rectangle 22"/>
              <p:cNvSpPr>
                <a:spLocks noChangeArrowheads="1"/>
              </p:cNvSpPr>
              <p:nvPr userDrawn="1"/>
            </p:nvSpPr>
            <p:spPr bwMode="gray">
              <a:xfrm>
                <a:off x="4501356"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2" name="Rectangle 23"/>
              <p:cNvSpPr>
                <a:spLocks noChangeArrowheads="1"/>
              </p:cNvSpPr>
              <p:nvPr userDrawn="1"/>
            </p:nvSpPr>
            <p:spPr bwMode="gray">
              <a:xfrm>
                <a:off x="669691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grpSp>
      </p:grpSp>
      <p:sp>
        <p:nvSpPr>
          <p:cNvPr id="6" name="Title 5"/>
          <p:cNvSpPr>
            <a:spLocks noGrp="1"/>
          </p:cNvSpPr>
          <p:nvPr userDrawn="1">
            <p:ph type="title"/>
          </p:nvPr>
        </p:nvSpPr>
        <p:spPr bwMode="gray"/>
        <p:txBody>
          <a:bodyPr/>
          <a:lstStyle/>
          <a:p>
            <a:r>
              <a:rPr lang="en-US" smtClean="0"/>
              <a:t>Click to edit Master title style</a:t>
            </a:r>
            <a:endParaRPr lang="en-GB"/>
          </a:p>
        </p:txBody>
      </p:sp>
      <p:sp>
        <p:nvSpPr>
          <p:cNvPr id="34" name="Text Placeholder 33"/>
          <p:cNvSpPr>
            <a:spLocks noGrp="1"/>
          </p:cNvSpPr>
          <p:nvPr userDrawn="1">
            <p:ph type="body" sz="quarter" idx="10"/>
          </p:nvPr>
        </p:nvSpPr>
        <p:spPr bwMode="gray">
          <a:xfrm>
            <a:off x="251520" y="1196752"/>
            <a:ext cx="8640960" cy="4896543"/>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15"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9" name="Footer Placeholder 18"/>
          <p:cNvSpPr>
            <a:spLocks noGrp="1"/>
          </p:cNvSpPr>
          <p:nvPr>
            <p:ph type="ftr" sz="quarter" idx="11"/>
          </p:nvPr>
        </p:nvSpPr>
        <p:spPr/>
        <p:txBody>
          <a:bodyPr/>
          <a:lstStyle/>
          <a:p>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 Title and Two Columns">
    <p:spTree>
      <p:nvGrpSpPr>
        <p:cNvPr id="1" name=""/>
        <p:cNvGrpSpPr/>
        <p:nvPr/>
      </p:nvGrpSpPr>
      <p:grpSpPr>
        <a:xfrm>
          <a:off x="0" y="0"/>
          <a:ext cx="0" cy="0"/>
          <a:chOff x="0" y="0"/>
          <a:chExt cx="0" cy="0"/>
        </a:xfrm>
      </p:grpSpPr>
      <p:grpSp>
        <p:nvGrpSpPr>
          <p:cNvPr id="2" name="Group 32"/>
          <p:cNvGrpSpPr/>
          <p:nvPr userDrawn="1"/>
        </p:nvGrpSpPr>
        <p:grpSpPr bwMode="gray">
          <a:xfrm>
            <a:off x="251521" y="1193800"/>
            <a:ext cx="8640960" cy="4899496"/>
            <a:chOff x="251521" y="1193800"/>
            <a:chExt cx="8640960" cy="4899496"/>
          </a:xfrm>
        </p:grpSpPr>
        <p:sp>
          <p:nvSpPr>
            <p:cNvPr id="34" name="TextBox 33"/>
            <p:cNvSpPr txBox="1"/>
            <p:nvPr userDrawn="1"/>
          </p:nvSpPr>
          <p:spPr bwMode="gray">
            <a:xfrm>
              <a:off x="5436096" y="5912871"/>
              <a:ext cx="3455377" cy="180425"/>
            </a:xfrm>
            <a:prstGeom prst="rect">
              <a:avLst/>
            </a:prstGeom>
            <a:noFill/>
          </p:spPr>
          <p:txBody>
            <a:bodyPr wrap="square" lIns="36000" tIns="36000" rIns="36000" bIns="36000" rtlCol="0" anchor="b" anchorCtr="0">
              <a:spAutoFit/>
            </a:bodyPr>
            <a:lstStyle/>
            <a:p>
              <a:pPr algn="r"/>
              <a:r>
                <a:rPr lang="en-GB" sz="700" dirty="0" smtClean="0">
                  <a:solidFill>
                    <a:srgbClr val="C84E00"/>
                  </a:solidFill>
                </a:rPr>
                <a:t>Appendix</a:t>
              </a:r>
              <a:r>
                <a:rPr lang="en-GB" sz="700" baseline="0" dirty="0" smtClean="0">
                  <a:solidFill>
                    <a:srgbClr val="C84E00"/>
                  </a:solidFill>
                </a:rPr>
                <a:t> layout grid: to remove go to slide Master select Grid object and delete</a:t>
              </a:r>
              <a:endParaRPr lang="en-GB" sz="700" dirty="0">
                <a:solidFill>
                  <a:srgbClr val="C84E00"/>
                </a:solidFill>
              </a:endParaRPr>
            </a:p>
          </p:txBody>
        </p:sp>
        <p:grpSp>
          <p:nvGrpSpPr>
            <p:cNvPr id="3" name="Group 15"/>
            <p:cNvGrpSpPr/>
            <p:nvPr userDrawn="1"/>
          </p:nvGrpSpPr>
          <p:grpSpPr bwMode="gray">
            <a:xfrm>
              <a:off x="251521" y="1193800"/>
              <a:ext cx="8640960" cy="4896000"/>
              <a:chOff x="251521" y="1193800"/>
              <a:chExt cx="8640960" cy="4896000"/>
            </a:xfrm>
          </p:grpSpPr>
          <p:sp>
            <p:nvSpPr>
              <p:cNvPr id="36" name="Rectangle 18"/>
              <p:cNvSpPr>
                <a:spLocks noChangeArrowheads="1"/>
              </p:cNvSpPr>
              <p:nvPr userDrawn="1"/>
            </p:nvSpPr>
            <p:spPr bwMode="gray">
              <a:xfrm>
                <a:off x="251521" y="1193800"/>
                <a:ext cx="8640960"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7" name="Rectangle 19"/>
              <p:cNvSpPr>
                <a:spLocks noChangeArrowheads="1"/>
              </p:cNvSpPr>
              <p:nvPr userDrawn="1"/>
            </p:nvSpPr>
            <p:spPr bwMode="gray">
              <a:xfrm>
                <a:off x="251521" y="3568700"/>
                <a:ext cx="8640960"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8" name="Rectangle 20"/>
              <p:cNvSpPr>
                <a:spLocks noChangeArrowheads="1"/>
              </p:cNvSpPr>
              <p:nvPr userDrawn="1"/>
            </p:nvSpPr>
            <p:spPr bwMode="gray">
              <a:xfrm>
                <a:off x="2304207"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9" name="Rectangle 22"/>
              <p:cNvSpPr>
                <a:spLocks noChangeArrowheads="1"/>
              </p:cNvSpPr>
              <p:nvPr userDrawn="1"/>
            </p:nvSpPr>
            <p:spPr bwMode="gray">
              <a:xfrm>
                <a:off x="4501356"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40" name="Rectangle 23"/>
              <p:cNvSpPr>
                <a:spLocks noChangeArrowheads="1"/>
              </p:cNvSpPr>
              <p:nvPr userDrawn="1"/>
            </p:nvSpPr>
            <p:spPr bwMode="gray">
              <a:xfrm>
                <a:off x="669691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grpSp>
      </p:grpSp>
      <p:sp>
        <p:nvSpPr>
          <p:cNvPr id="41" name="Text Placeholder 33"/>
          <p:cNvSpPr>
            <a:spLocks noGrp="1"/>
          </p:cNvSpPr>
          <p:nvPr>
            <p:ph type="body" sz="quarter" idx="12"/>
          </p:nvPr>
        </p:nvSpPr>
        <p:spPr bwMode="gray">
          <a:xfrm>
            <a:off x="4644008" y="1196753"/>
            <a:ext cx="4248471" cy="4896543"/>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Title 5"/>
          <p:cNvSpPr>
            <a:spLocks noGrp="1"/>
          </p:cNvSpPr>
          <p:nvPr>
            <p:ph type="title"/>
          </p:nvPr>
        </p:nvSpPr>
        <p:spPr bwMode="gray"/>
        <p:txBody>
          <a:bodyPr/>
          <a:lstStyle/>
          <a:p>
            <a:r>
              <a:rPr lang="en-US" smtClean="0"/>
              <a:t>Click to edit Master title style</a:t>
            </a:r>
            <a:endParaRPr lang="en-GB"/>
          </a:p>
        </p:txBody>
      </p:sp>
      <p:sp>
        <p:nvSpPr>
          <p:cNvPr id="28" name="Text Placeholder 33"/>
          <p:cNvSpPr>
            <a:spLocks noGrp="1"/>
          </p:cNvSpPr>
          <p:nvPr>
            <p:ph type="body" sz="quarter" idx="10"/>
          </p:nvPr>
        </p:nvSpPr>
        <p:spPr bwMode="gray">
          <a:xfrm>
            <a:off x="251520" y="1196753"/>
            <a:ext cx="4248471" cy="4896543"/>
          </a:xfrm>
        </p:spPr>
        <p:txBody>
          <a:bodyPr/>
          <a:lstStyle>
            <a:lvl4pPr>
              <a:buClr>
                <a:srgbClr val="747678"/>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16"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7" name="Footer Placeholder 16"/>
          <p:cNvSpPr>
            <a:spLocks noGrp="1"/>
          </p:cNvSpPr>
          <p:nvPr>
            <p:ph type="ftr" sz="quarter" idx="13"/>
          </p:nvPr>
        </p:nvSpPr>
        <p:spPr/>
        <p:txBody>
          <a:bodyP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 Title Only">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smtClean="0"/>
              <a:t>Click to edit Master title style</a:t>
            </a:r>
            <a:endParaRPr lang="en-GB" dirty="0"/>
          </a:p>
        </p:txBody>
      </p:sp>
      <p:sp>
        <p:nvSpPr>
          <p:cNvPr id="13"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14"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grpSp>
        <p:nvGrpSpPr>
          <p:cNvPr id="2" name="Group 21"/>
          <p:cNvGrpSpPr/>
          <p:nvPr userDrawn="1"/>
        </p:nvGrpSpPr>
        <p:grpSpPr bwMode="gray">
          <a:xfrm>
            <a:off x="251521" y="1193800"/>
            <a:ext cx="8640960" cy="4899496"/>
            <a:chOff x="251521" y="1193800"/>
            <a:chExt cx="8640960" cy="4899496"/>
          </a:xfrm>
        </p:grpSpPr>
        <p:sp>
          <p:nvSpPr>
            <p:cNvPr id="31" name="TextBox 30"/>
            <p:cNvSpPr txBox="1"/>
            <p:nvPr userDrawn="1"/>
          </p:nvSpPr>
          <p:spPr bwMode="gray">
            <a:xfrm>
              <a:off x="5436096" y="5912871"/>
              <a:ext cx="3455377" cy="180425"/>
            </a:xfrm>
            <a:prstGeom prst="rect">
              <a:avLst/>
            </a:prstGeom>
            <a:noFill/>
          </p:spPr>
          <p:txBody>
            <a:bodyPr wrap="square" lIns="36000" tIns="36000" rIns="36000" bIns="36000" rtlCol="0" anchor="b" anchorCtr="0">
              <a:spAutoFit/>
            </a:bodyPr>
            <a:lstStyle/>
            <a:p>
              <a:pPr algn="r"/>
              <a:r>
                <a:rPr lang="en-GB" sz="700" dirty="0" smtClean="0">
                  <a:solidFill>
                    <a:srgbClr val="C84E00"/>
                  </a:solidFill>
                </a:rPr>
                <a:t>Appendix</a:t>
              </a:r>
              <a:r>
                <a:rPr lang="en-GB" sz="700" baseline="0" dirty="0" smtClean="0">
                  <a:solidFill>
                    <a:srgbClr val="C84E00"/>
                  </a:solidFill>
                </a:rPr>
                <a:t> layout grid: to remove go to slide Master select Grid object and delete</a:t>
              </a:r>
              <a:endParaRPr lang="en-GB" sz="700" dirty="0">
                <a:solidFill>
                  <a:srgbClr val="C84E00"/>
                </a:solidFill>
              </a:endParaRPr>
            </a:p>
          </p:txBody>
        </p:sp>
        <p:grpSp>
          <p:nvGrpSpPr>
            <p:cNvPr id="4" name="Group 15"/>
            <p:cNvGrpSpPr/>
            <p:nvPr userDrawn="1"/>
          </p:nvGrpSpPr>
          <p:grpSpPr bwMode="gray">
            <a:xfrm>
              <a:off x="251521" y="1193800"/>
              <a:ext cx="8640960" cy="4896000"/>
              <a:chOff x="251521" y="1193800"/>
              <a:chExt cx="8640960" cy="4896000"/>
            </a:xfrm>
          </p:grpSpPr>
          <p:sp>
            <p:nvSpPr>
              <p:cNvPr id="33" name="Rectangle 18"/>
              <p:cNvSpPr>
                <a:spLocks noChangeArrowheads="1"/>
              </p:cNvSpPr>
              <p:nvPr userDrawn="1"/>
            </p:nvSpPr>
            <p:spPr bwMode="gray">
              <a:xfrm>
                <a:off x="251521" y="1193800"/>
                <a:ext cx="8640960"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4" name="Rectangle 19"/>
              <p:cNvSpPr>
                <a:spLocks noChangeArrowheads="1"/>
              </p:cNvSpPr>
              <p:nvPr userDrawn="1"/>
            </p:nvSpPr>
            <p:spPr bwMode="gray">
              <a:xfrm>
                <a:off x="251521" y="3568700"/>
                <a:ext cx="8640960"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5" name="Rectangle 20"/>
              <p:cNvSpPr>
                <a:spLocks noChangeArrowheads="1"/>
              </p:cNvSpPr>
              <p:nvPr userDrawn="1"/>
            </p:nvSpPr>
            <p:spPr bwMode="gray">
              <a:xfrm>
                <a:off x="2304207"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6" name="Rectangle 22"/>
              <p:cNvSpPr>
                <a:spLocks noChangeArrowheads="1"/>
              </p:cNvSpPr>
              <p:nvPr userDrawn="1"/>
            </p:nvSpPr>
            <p:spPr bwMode="gray">
              <a:xfrm>
                <a:off x="4501356"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37" name="Rectangle 23"/>
              <p:cNvSpPr>
                <a:spLocks noChangeArrowheads="1"/>
              </p:cNvSpPr>
              <p:nvPr userDrawn="1"/>
            </p:nvSpPr>
            <p:spPr bwMode="gray">
              <a:xfrm>
                <a:off x="669691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grpSp>
      </p:grpSp>
      <p:sp>
        <p:nvSpPr>
          <p:cNvPr id="15" name="Footer Placeholder 14"/>
          <p:cNvSpPr>
            <a:spLocks noGrp="1"/>
          </p:cNvSpPr>
          <p:nvPr>
            <p:ph type="ftr" sz="quarter" idx="10"/>
          </p:nvPr>
        </p:nvSpPr>
        <p:spPr/>
        <p:txBody>
          <a:bodyPr/>
          <a:lstStyle/>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items">
    <p:spTree>
      <p:nvGrpSpPr>
        <p:cNvPr id="1" name=""/>
        <p:cNvGrpSpPr/>
        <p:nvPr/>
      </p:nvGrpSpPr>
      <p:grpSpPr>
        <a:xfrm>
          <a:off x="0" y="0"/>
          <a:ext cx="0" cy="0"/>
          <a:chOff x="0" y="0"/>
          <a:chExt cx="0" cy="0"/>
        </a:xfrm>
      </p:grpSpPr>
      <p:grpSp>
        <p:nvGrpSpPr>
          <p:cNvPr id="2" name="Group 8"/>
          <p:cNvGrpSpPr/>
          <p:nvPr userDrawn="1"/>
        </p:nvGrpSpPr>
        <p:grpSpPr bwMode="gray">
          <a:xfrm>
            <a:off x="251521" y="1193800"/>
            <a:ext cx="8640960" cy="4899496"/>
            <a:chOff x="251521" y="1193800"/>
            <a:chExt cx="8640960" cy="4899496"/>
          </a:xfrm>
        </p:grpSpPr>
        <p:grpSp>
          <p:nvGrpSpPr>
            <p:cNvPr id="3" name="Group 22"/>
            <p:cNvGrpSpPr/>
            <p:nvPr userDrawn="1"/>
          </p:nvGrpSpPr>
          <p:grpSpPr bwMode="gray">
            <a:xfrm>
              <a:off x="251521" y="1193800"/>
              <a:ext cx="8640960" cy="4896000"/>
              <a:chOff x="251521" y="1193800"/>
              <a:chExt cx="8640960" cy="4896000"/>
            </a:xfrm>
          </p:grpSpPr>
          <p:sp>
            <p:nvSpPr>
              <p:cNvPr id="17" name="Rectangle 18"/>
              <p:cNvSpPr>
                <a:spLocks noChangeArrowheads="1"/>
              </p:cNvSpPr>
              <p:nvPr userDrawn="1"/>
            </p:nvSpPr>
            <p:spPr bwMode="gray">
              <a:xfrm>
                <a:off x="251521" y="1193800"/>
                <a:ext cx="8640960" cy="48942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18" name="Rectangle 19"/>
              <p:cNvSpPr>
                <a:spLocks noChangeArrowheads="1"/>
              </p:cNvSpPr>
              <p:nvPr userDrawn="1"/>
            </p:nvSpPr>
            <p:spPr bwMode="gray">
              <a:xfrm>
                <a:off x="251521" y="3568700"/>
                <a:ext cx="8640960" cy="144463"/>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19" name="Rectangle 20"/>
              <p:cNvSpPr>
                <a:spLocks noChangeArrowheads="1"/>
              </p:cNvSpPr>
              <p:nvPr userDrawn="1"/>
            </p:nvSpPr>
            <p:spPr bwMode="gray">
              <a:xfrm>
                <a:off x="2304207" y="1193800"/>
                <a:ext cx="144463"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1" name="Rectangle 22"/>
              <p:cNvSpPr>
                <a:spLocks noChangeArrowheads="1"/>
              </p:cNvSpPr>
              <p:nvPr userDrawn="1"/>
            </p:nvSpPr>
            <p:spPr bwMode="gray">
              <a:xfrm>
                <a:off x="4501356"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2" name="Rectangle 23"/>
              <p:cNvSpPr>
                <a:spLocks noChangeArrowheads="1"/>
              </p:cNvSpPr>
              <p:nvPr userDrawn="1"/>
            </p:nvSpPr>
            <p:spPr bwMode="gray">
              <a:xfrm>
                <a:off x="6696917" y="1193800"/>
                <a:ext cx="142875" cy="4896000"/>
              </a:xfrm>
              <a:prstGeom prst="rect">
                <a:avLst/>
              </a:prstGeom>
              <a:noFill/>
              <a:ln w="6350" cap="flat" cmpd="sng" algn="ctr">
                <a:solidFill>
                  <a:srgbClr val="C84E00"/>
                </a:solidFill>
                <a:prstDash val="dash"/>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grpSp>
        <p:sp>
          <p:nvSpPr>
            <p:cNvPr id="8" name="TextBox 7"/>
            <p:cNvSpPr txBox="1"/>
            <p:nvPr userDrawn="1"/>
          </p:nvSpPr>
          <p:spPr bwMode="gray">
            <a:xfrm>
              <a:off x="5436096" y="5912871"/>
              <a:ext cx="3455377" cy="180425"/>
            </a:xfrm>
            <a:prstGeom prst="rect">
              <a:avLst/>
            </a:prstGeom>
            <a:noFill/>
          </p:spPr>
          <p:txBody>
            <a:bodyPr wrap="square" lIns="36000" tIns="36000" rIns="36000" bIns="36000" rtlCol="0" anchor="b" anchorCtr="0">
              <a:spAutoFit/>
            </a:bodyPr>
            <a:lstStyle/>
            <a:p>
              <a:pPr algn="r"/>
              <a:r>
                <a:rPr lang="en-GB" sz="700" dirty="0" smtClean="0">
                  <a:solidFill>
                    <a:srgbClr val="C84E00"/>
                  </a:solidFill>
                </a:rPr>
                <a:t>Appendix</a:t>
              </a:r>
              <a:r>
                <a:rPr lang="en-GB" sz="700" baseline="0" dirty="0" smtClean="0">
                  <a:solidFill>
                    <a:srgbClr val="C84E00"/>
                  </a:solidFill>
                </a:rPr>
                <a:t> layout grid: to remove go to slide Master select Grid object and delete</a:t>
              </a:r>
              <a:endParaRPr lang="en-GB" sz="700" dirty="0">
                <a:solidFill>
                  <a:srgbClr val="C84E00"/>
                </a:solidFill>
              </a:endParaRPr>
            </a:p>
          </p:txBody>
        </p:sp>
      </p:grpSp>
      <p:sp>
        <p:nvSpPr>
          <p:cNvPr id="10" name="Footer Placeholder 9"/>
          <p:cNvSpPr>
            <a:spLocks noGrp="1"/>
          </p:cNvSpPr>
          <p:nvPr>
            <p:ph type="ftr" sz="quarter" idx="10"/>
          </p:nvPr>
        </p:nvSpPr>
        <p:spPr/>
        <p:txBody>
          <a:bodyPr/>
          <a:lstStyle/>
          <a:p>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a:xfrm>
            <a:off x="2123728" y="116632"/>
            <a:ext cx="6768226" cy="576064"/>
          </a:xfrm>
        </p:spPr>
        <p:txBody>
          <a:bodyPr/>
          <a:lstStyle/>
          <a:p>
            <a:pPr lvl="0"/>
            <a:r>
              <a:rPr lang="en-US" smtClean="0"/>
              <a:t>Click to edit Master title style</a:t>
            </a:r>
            <a:endParaRPr lang="en-GB" dirty="0"/>
          </a:p>
        </p:txBody>
      </p:sp>
      <p:sp>
        <p:nvSpPr>
          <p:cNvPr id="26" name="Text Placeholder 25"/>
          <p:cNvSpPr>
            <a:spLocks noGrp="1"/>
          </p:cNvSpPr>
          <p:nvPr>
            <p:ph type="body" sz="quarter" idx="13"/>
          </p:nvPr>
        </p:nvSpPr>
        <p:spPr bwMode="gray">
          <a:xfrm>
            <a:off x="2123729" y="1196752"/>
            <a:ext cx="3312367" cy="4896544"/>
          </a:xfrm>
        </p:spPr>
        <p:txBody>
          <a:bodyPr/>
          <a:lstStyle>
            <a:lvl3pPr>
              <a:buClr>
                <a:srgbClr val="97989A"/>
              </a:buClr>
              <a:defRPr/>
            </a:lvl3pPr>
            <a:lvl4pPr>
              <a:buClr>
                <a:srgbClr val="97989A"/>
              </a:buClr>
              <a:defRPr/>
            </a:lvl4pPr>
            <a:lvl5pPr>
              <a:buClr>
                <a:srgbClr val="97989A"/>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8" name="Text Placeholder 27"/>
          <p:cNvSpPr>
            <a:spLocks noGrp="1"/>
          </p:cNvSpPr>
          <p:nvPr>
            <p:ph type="body" sz="quarter" idx="14"/>
          </p:nvPr>
        </p:nvSpPr>
        <p:spPr bwMode="gray">
          <a:xfrm>
            <a:off x="5580112" y="1196752"/>
            <a:ext cx="3312368" cy="4896544"/>
          </a:xfrm>
        </p:spPr>
        <p:txBody>
          <a:bodyPr/>
          <a:lstStyle>
            <a:lvl3pPr>
              <a:buClr>
                <a:srgbClr val="97989A"/>
              </a:buClr>
              <a:defRPr/>
            </a:lvl3pPr>
            <a:lvl4pPr>
              <a:buClr>
                <a:srgbClr val="97989A"/>
              </a:buClr>
              <a:defRPr/>
            </a:lvl4pPr>
            <a:lvl5pPr>
              <a:buClr>
                <a:srgbClr val="97989A"/>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9"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7" name="Footer Placeholder 6"/>
          <p:cNvSpPr>
            <a:spLocks noGrp="1"/>
          </p:cNvSpPr>
          <p:nvPr>
            <p:ph type="ftr" sz="quarter" idx="15"/>
          </p:nvPr>
        </p:nvSpPr>
        <p:spPr/>
        <p:txBody>
          <a:bodyP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Key Issues Box Full Page">
    <p:spTree>
      <p:nvGrpSpPr>
        <p:cNvPr id="1" name=""/>
        <p:cNvGrpSpPr/>
        <p:nvPr/>
      </p:nvGrpSpPr>
      <p:grpSpPr>
        <a:xfrm>
          <a:off x="0" y="0"/>
          <a:ext cx="0" cy="0"/>
          <a:chOff x="0" y="0"/>
          <a:chExt cx="0" cy="0"/>
        </a:xfrm>
      </p:grpSpPr>
      <p:sp>
        <p:nvSpPr>
          <p:cNvPr id="6" name="Title 5"/>
          <p:cNvSpPr>
            <a:spLocks noGrp="1"/>
          </p:cNvSpPr>
          <p:nvPr>
            <p:ph type="title"/>
          </p:nvPr>
        </p:nvSpPr>
        <p:spPr bwMode="gray">
          <a:xfrm>
            <a:off x="2123728" y="116632"/>
            <a:ext cx="6768226" cy="576064"/>
          </a:xfrm>
        </p:spPr>
        <p:txBody>
          <a:bodyPr/>
          <a:lstStyle/>
          <a:p>
            <a:pPr lvl="0"/>
            <a:r>
              <a:rPr lang="en-US" smtClean="0"/>
              <a:t>Click to edit Master title style</a:t>
            </a:r>
            <a:endParaRPr lang="en-GB" dirty="0"/>
          </a:p>
        </p:txBody>
      </p:sp>
      <p:sp>
        <p:nvSpPr>
          <p:cNvPr id="28" name="Text Placeholder 27"/>
          <p:cNvSpPr>
            <a:spLocks noGrp="1"/>
          </p:cNvSpPr>
          <p:nvPr>
            <p:ph type="body" sz="quarter" idx="14"/>
          </p:nvPr>
        </p:nvSpPr>
        <p:spPr bwMode="gray">
          <a:xfrm>
            <a:off x="251520" y="1196752"/>
            <a:ext cx="8640960" cy="4896544"/>
          </a:xfrm>
        </p:spPr>
        <p:txBody>
          <a:bodyPr/>
          <a:lstStyle>
            <a:lvl3pPr>
              <a:buClr>
                <a:srgbClr val="97989A"/>
              </a:buClr>
              <a:defRPr/>
            </a:lvl3pPr>
            <a:lvl4pPr>
              <a:buClr>
                <a:srgbClr val="97989A"/>
              </a:buClr>
              <a:defRPr/>
            </a:lvl4pPr>
            <a:lvl5pPr>
              <a:buClr>
                <a:srgbClr val="97989A"/>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9"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7" name="Footer Placeholder 6"/>
          <p:cNvSpPr>
            <a:spLocks noGrp="1"/>
          </p:cNvSpPr>
          <p:nvPr>
            <p:ph type="ftr" sz="quarter" idx="15"/>
          </p:nvPr>
        </p:nvSpPr>
        <p:spPr/>
        <p:txBody>
          <a:bodyPr/>
          <a:lstStyle/>
          <a:p>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pic>
        <p:nvPicPr>
          <p:cNvPr id="5" name="Picture 4" descr="Wedge2.png"/>
          <p:cNvPicPr>
            <a:picLocks noChangeAspect="1"/>
          </p:cNvPicPr>
          <p:nvPr userDrawn="1"/>
        </p:nvPicPr>
        <p:blipFill>
          <a:blip r:embed="rId2" cstate="screen"/>
          <a:stretch>
            <a:fillRect/>
          </a:stretch>
        </p:blipFill>
        <p:spPr>
          <a:xfrm>
            <a:off x="-7257" y="542607"/>
            <a:ext cx="4644768" cy="5047071"/>
          </a:xfrm>
          <a:prstGeom prst="rect">
            <a:avLst/>
          </a:prstGeom>
        </p:spPr>
      </p:pic>
      <p:sp>
        <p:nvSpPr>
          <p:cNvPr id="15" name="Title 9"/>
          <p:cNvSpPr>
            <a:spLocks noGrp="1"/>
          </p:cNvSpPr>
          <p:nvPr>
            <p:ph type="title"/>
          </p:nvPr>
        </p:nvSpPr>
        <p:spPr bwMode="gray">
          <a:xfrm>
            <a:off x="683568" y="1844824"/>
            <a:ext cx="3384375" cy="1943892"/>
          </a:xfr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16" name="Text Placeholder 16"/>
          <p:cNvSpPr>
            <a:spLocks noGrp="1"/>
          </p:cNvSpPr>
          <p:nvPr>
            <p:ph type="body" sz="quarter" idx="10"/>
          </p:nvPr>
        </p:nvSpPr>
        <p:spPr bwMode="gray">
          <a:xfrm>
            <a:off x="683568" y="4005064"/>
            <a:ext cx="3024336" cy="1079500"/>
          </a:xfr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5" name="Picture 4" descr="Wedge2.png"/>
          <p:cNvPicPr>
            <a:picLocks noChangeAspect="1"/>
          </p:cNvPicPr>
          <p:nvPr userDrawn="1"/>
        </p:nvPicPr>
        <p:blipFill>
          <a:blip r:embed="rId2" cstate="screen"/>
          <a:stretch>
            <a:fillRect/>
          </a:stretch>
        </p:blipFill>
        <p:spPr>
          <a:xfrm>
            <a:off x="-7257" y="-7257"/>
            <a:ext cx="5236031" cy="5601761"/>
          </a:xfrm>
          <a:prstGeom prst="rect">
            <a:avLst/>
          </a:prstGeom>
        </p:spPr>
      </p:pic>
      <p:sp>
        <p:nvSpPr>
          <p:cNvPr id="6" name="Title 9"/>
          <p:cNvSpPr>
            <a:spLocks noGrp="1"/>
          </p:cNvSpPr>
          <p:nvPr>
            <p:ph type="title"/>
          </p:nvPr>
        </p:nvSpPr>
        <p:spPr bwMode="gray">
          <a:xfrm>
            <a:off x="323527" y="1484784"/>
            <a:ext cx="3816425" cy="2088232"/>
          </a:xfr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spcBef>
                <a:spcPct val="40000"/>
              </a:spcBef>
              <a:spcAft>
                <a:spcPct val="0"/>
              </a:spcAft>
              <a:defRPr lang="en-GB" sz="3000" b="1" dirty="0" smtClean="0">
                <a:solidFill>
                  <a:schemeClr val="bg1"/>
                </a:solidFill>
                <a:latin typeface="+mj-lt"/>
                <a:ea typeface="+mj-ea"/>
                <a:cs typeface="+mj-cs"/>
              </a:defRPr>
            </a:lvl1pPr>
            <a:lvl2pPr>
              <a:defRPr lang="en-GB" sz="3000" b="1" dirty="0">
                <a:solidFill>
                  <a:schemeClr val="bg1"/>
                </a:solidFill>
                <a:latin typeface="+mj-lt"/>
              </a:defRPr>
            </a:lvl2pPr>
            <a:lvl3pPr>
              <a:defRPr lang="en-GB" sz="3000" b="1" dirty="0">
                <a:solidFill>
                  <a:schemeClr val="bg1"/>
                </a:solidFill>
                <a:latin typeface="+mj-lt"/>
              </a:defRPr>
            </a:lvl3pPr>
            <a:lvl4pPr>
              <a:defRPr lang="en-GB" sz="3000" b="1" dirty="0">
                <a:solidFill>
                  <a:schemeClr val="bg1"/>
                </a:solidFill>
                <a:latin typeface="+mj-lt"/>
              </a:defRPr>
            </a:lvl4pPr>
            <a:lvl5pPr>
              <a:defRPr lang="en-GB" sz="3000" b="1" dirty="0">
                <a:solidFill>
                  <a:schemeClr val="bg1"/>
                </a:solidFill>
                <a:latin typeface="+mj-lt"/>
              </a:defRPr>
            </a:lvl5pPr>
            <a:lvl6pPr>
              <a:defRPr lang="en-GB" sz="3000" b="1" dirty="0">
                <a:solidFill>
                  <a:schemeClr val="bg1"/>
                </a:solidFill>
                <a:latin typeface="+mj-lt"/>
              </a:defRPr>
            </a:lvl6pPr>
            <a:lvl7pPr>
              <a:defRPr lang="en-GB" sz="3000" b="1" dirty="0">
                <a:solidFill>
                  <a:schemeClr val="bg1"/>
                </a:solidFill>
                <a:latin typeface="+mj-lt"/>
              </a:defRPr>
            </a:lvl7pPr>
            <a:lvl8pPr>
              <a:defRPr lang="en-GB" sz="3000" b="1" dirty="0">
                <a:solidFill>
                  <a:schemeClr val="bg1"/>
                </a:solidFill>
                <a:latin typeface="+mj-lt"/>
              </a:defRPr>
            </a:lvl8pPr>
            <a:lvl9pPr>
              <a:defRPr sz="3000">
                <a:solidFill>
                  <a:schemeClr val="bg1"/>
                </a:solidFill>
              </a:defRPr>
            </a:lvl9pPr>
          </a:lstStyle>
          <a:p>
            <a:pPr lvl="0"/>
            <a:r>
              <a:rPr lang="en-US" smtClean="0"/>
              <a:t>Click to edit Master title style</a:t>
            </a:r>
            <a:endParaRPr lang="en-GB" dirty="0"/>
          </a:p>
        </p:txBody>
      </p:sp>
      <p:sp>
        <p:nvSpPr>
          <p:cNvPr id="7" name="Text Placeholder 16"/>
          <p:cNvSpPr>
            <a:spLocks noGrp="1"/>
          </p:cNvSpPr>
          <p:nvPr>
            <p:ph type="body" sz="quarter" idx="10"/>
          </p:nvPr>
        </p:nvSpPr>
        <p:spPr bwMode="gray">
          <a:xfrm>
            <a:off x="323528" y="3789363"/>
            <a:ext cx="3456384" cy="1079500"/>
          </a:xfr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vl2pPr>
              <a:defRPr lang="en-US" sz="1200" b="0" kern="1200" noProof="0" dirty="0" smtClean="0">
                <a:solidFill>
                  <a:schemeClr val="bg1"/>
                </a:solidFill>
                <a:latin typeface="+mn-lt"/>
                <a:ea typeface="+mn-ea"/>
                <a:cs typeface="+mn-cs"/>
              </a:defRPr>
            </a:lvl2pPr>
            <a:lvl3pPr>
              <a:defRPr lang="en-US" sz="1200" b="0" kern="1200" noProof="0" dirty="0" smtClean="0">
                <a:solidFill>
                  <a:schemeClr val="bg1"/>
                </a:solidFill>
                <a:latin typeface="+mn-lt"/>
                <a:ea typeface="+mn-ea"/>
                <a:cs typeface="+mn-cs"/>
              </a:defRPr>
            </a:lvl3pPr>
            <a:lvl4pPr>
              <a:defRPr lang="en-US" sz="1200" b="0" kern="1200" noProof="0" dirty="0" smtClean="0">
                <a:solidFill>
                  <a:schemeClr val="bg1"/>
                </a:solidFill>
                <a:latin typeface="+mn-lt"/>
                <a:ea typeface="+mn-ea"/>
                <a:cs typeface="+mn-cs"/>
              </a:defRPr>
            </a:lvl4pPr>
            <a:lvl5pPr>
              <a:defRPr lang="en-US" sz="1200" b="0" kern="1200" noProof="0" dirty="0" smtClean="0">
                <a:solidFill>
                  <a:schemeClr val="bg1"/>
                </a:solidFill>
                <a:latin typeface="+mn-lt"/>
                <a:ea typeface="+mn-ea"/>
                <a:cs typeface="+mn-cs"/>
              </a:defRPr>
            </a:lvl5pPr>
            <a:lvl6pPr>
              <a:defRPr lang="en-US" sz="1200" b="0" kern="1200" noProof="0" dirty="0" smtClean="0">
                <a:solidFill>
                  <a:schemeClr val="bg1"/>
                </a:solidFill>
                <a:latin typeface="+mn-lt"/>
                <a:ea typeface="+mn-ea"/>
                <a:cs typeface="+mn-cs"/>
              </a:defRPr>
            </a:lvl6pPr>
            <a:lvl7pPr>
              <a:defRPr lang="en-US" sz="1200" b="0" kern="1200" noProof="0" dirty="0" smtClean="0">
                <a:solidFill>
                  <a:schemeClr val="bg1"/>
                </a:solidFill>
                <a:latin typeface="+mn-lt"/>
                <a:ea typeface="+mn-ea"/>
                <a:cs typeface="+mn-cs"/>
              </a:defRPr>
            </a:lvl7pPr>
            <a:lvl8pPr>
              <a:defRPr lang="en-US" sz="1200" b="0" kern="1200" noProof="0" dirty="0" smtClean="0">
                <a:solidFill>
                  <a:schemeClr val="bg1"/>
                </a:solidFill>
                <a:latin typeface="+mn-lt"/>
                <a:ea typeface="+mn-ea"/>
                <a:cs typeface="+mn-cs"/>
              </a:defRPr>
            </a:lvl8pPr>
            <a:lvl9pPr>
              <a:defRPr lang="en-US" sz="1200" b="0" kern="1200" noProof="0" dirty="0" smtClean="0">
                <a:solidFill>
                  <a:schemeClr val="bg1"/>
                </a:solidFill>
                <a:latin typeface="+mn-lt"/>
                <a:ea typeface="+mn-ea"/>
                <a:cs typeface="+mn-cs"/>
              </a:defRPr>
            </a:lvl9pPr>
          </a:lstStyle>
          <a:p>
            <a:pPr lvl="0"/>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sclaimer">
    <p:spTree>
      <p:nvGrpSpPr>
        <p:cNvPr id="1" name=""/>
        <p:cNvGrpSpPr/>
        <p:nvPr/>
      </p:nvGrpSpPr>
      <p:grpSpPr>
        <a:xfrm>
          <a:off x="0" y="0"/>
          <a:ext cx="0" cy="0"/>
          <a:chOff x="0" y="0"/>
          <a:chExt cx="0" cy="0"/>
        </a:xfrm>
      </p:grpSpPr>
      <p:pic>
        <p:nvPicPr>
          <p:cNvPr id="7" name="Picture 6" descr="Wedge5.png"/>
          <p:cNvPicPr>
            <a:picLocks noChangeAspect="1"/>
          </p:cNvPicPr>
          <p:nvPr userDrawn="1"/>
        </p:nvPicPr>
        <p:blipFill>
          <a:blip r:embed="rId2" cstate="screen"/>
          <a:stretch>
            <a:fillRect/>
          </a:stretch>
        </p:blipFill>
        <p:spPr>
          <a:xfrm>
            <a:off x="-7257" y="-7257"/>
            <a:ext cx="5229936" cy="3297664"/>
          </a:xfrm>
          <a:prstGeom prst="rect">
            <a:avLst/>
          </a:prstGeom>
        </p:spPr>
      </p:pic>
      <p:sp>
        <p:nvSpPr>
          <p:cNvPr id="8" name="Text Placeholder 4"/>
          <p:cNvSpPr>
            <a:spLocks noGrp="1"/>
          </p:cNvSpPr>
          <p:nvPr>
            <p:ph type="body" sz="quarter" idx="10"/>
          </p:nvPr>
        </p:nvSpPr>
        <p:spPr bwMode="gray">
          <a:xfrm>
            <a:off x="252414" y="3716338"/>
            <a:ext cx="3971244" cy="2376487"/>
          </a:xfrm>
          <a:prstGeom prst="rect">
            <a:avLst/>
          </a:prstGeom>
          <a:noFill/>
          <a:ln w="9525">
            <a:noFill/>
            <a:miter lim="800000"/>
            <a:headEnd/>
            <a:tailEnd/>
          </a:ln>
        </p:spPr>
        <p:txBody>
          <a:bodyPr anchor="b">
            <a:normAutofit/>
          </a:bodyPr>
          <a:lstStyle>
            <a:lvl1pPr>
              <a:defRPr lang="en-US" sz="900" b="0" dirty="0" smtClean="0">
                <a:solidFill>
                  <a:schemeClr val="tx1"/>
                </a:solidFill>
                <a:latin typeface="+mn-lt"/>
                <a:ea typeface="+mn-ea"/>
                <a:cs typeface="+mn-cs"/>
              </a:defRPr>
            </a:lvl1pPr>
          </a:lstStyle>
          <a:p>
            <a:pPr lvl="0"/>
            <a:r>
              <a:rPr lang="en-US" smtClean="0"/>
              <a:t>Click to edit Master text styles</a:t>
            </a:r>
          </a:p>
        </p:txBody>
      </p:sp>
      <p:pic>
        <p:nvPicPr>
          <p:cNvPr id="12" name="Picture 11" descr="KPMG_Plus_Strapline_NormalUse_White.png"/>
          <p:cNvPicPr>
            <a:picLocks noChangeAspect="1"/>
          </p:cNvPicPr>
          <p:nvPr userDrawn="1"/>
        </p:nvPicPr>
        <p:blipFill>
          <a:blip r:embed="rId3" cstate="print"/>
          <a:srcRect r="14474"/>
          <a:stretch>
            <a:fillRect/>
          </a:stretch>
        </p:blipFill>
        <p:spPr>
          <a:xfrm>
            <a:off x="48325" y="-7257"/>
            <a:ext cx="2428517" cy="15385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8777288" y="6526213"/>
            <a:ext cx="258762" cy="225425"/>
          </a:xfrm>
          <a:prstGeom prst="rect">
            <a:avLst/>
          </a:prstGeom>
        </p:spPr>
        <p:txBody>
          <a:bodyPr/>
          <a:lstStyle>
            <a:lvl1pPr>
              <a:defRPr/>
            </a:lvl1pPr>
          </a:lstStyle>
          <a:p>
            <a:fld id="{7D9B2F36-1B62-4CEE-AED2-54F2D760033C}"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Wedge4.png"/>
          <p:cNvPicPr>
            <a:picLocks noChangeAspect="1"/>
          </p:cNvPicPr>
          <p:nvPr userDrawn="1"/>
        </p:nvPicPr>
        <p:blipFill>
          <a:blip r:embed="rId2" cstate="screen"/>
          <a:srcRect r="1462" b="1458"/>
          <a:stretch>
            <a:fillRect/>
          </a:stretch>
        </p:blipFill>
        <p:spPr>
          <a:xfrm>
            <a:off x="-5229" y="-7258"/>
            <a:ext cx="9149229" cy="6865258"/>
          </a:xfrm>
          <a:prstGeom prst="rect">
            <a:avLst/>
          </a:prstGeom>
        </p:spPr>
      </p:pic>
      <p:sp>
        <p:nvSpPr>
          <p:cNvPr id="10" name="Title 9"/>
          <p:cNvSpPr>
            <a:spLocks noGrp="1"/>
          </p:cNvSpPr>
          <p:nvPr userDrawn="1">
            <p:ph type="title"/>
          </p:nvPr>
        </p:nvSpPr>
        <p:spPr bwMode="gray">
          <a:xfrm>
            <a:off x="4860032" y="2492896"/>
            <a:ext cx="3888432" cy="2232248"/>
          </a:xfrm>
          <a:noFill/>
          <a:ln w="9525">
            <a:noFill/>
            <a:miter lim="800000"/>
            <a:headEnd/>
            <a:tailEnd/>
          </a:ln>
        </p:spPr>
        <p:txBody>
          <a:bodyPr vert="horz" wrap="square" lIns="0" tIns="0" rIns="0" bIns="0" numCol="1" anchor="t" anchorCtr="0" compatLnSpc="1">
            <a:prstTxWarp prst="textNoShape">
              <a:avLst/>
            </a:prstTxWarp>
            <a:normAutofit/>
          </a:bodyPr>
          <a:lstStyle>
            <a:lvl1pPr algn="r" rtl="0" eaLnBrk="1" fontAlgn="base" hangingPunct="1">
              <a:spcBef>
                <a:spcPct val="40000"/>
              </a:spcBef>
              <a:spcAft>
                <a:spcPct val="0"/>
              </a:spcAft>
              <a:defRPr lang="en-GB" sz="3000" b="1" dirty="0" smtClean="0">
                <a:solidFill>
                  <a:schemeClr val="bg1"/>
                </a:solidFill>
                <a:latin typeface="+mj-lt"/>
                <a:ea typeface="+mj-ea"/>
                <a:cs typeface="+mj-cs"/>
              </a:defRPr>
            </a:lvl1pPr>
          </a:lstStyle>
          <a:p>
            <a:r>
              <a:rPr lang="en-US" smtClean="0"/>
              <a:t>Click to edit Master title style</a:t>
            </a:r>
            <a:endParaRPr lang="en-GB" dirty="0"/>
          </a:p>
        </p:txBody>
      </p:sp>
      <p:sp>
        <p:nvSpPr>
          <p:cNvPr id="17" name="Text Placeholder 16"/>
          <p:cNvSpPr>
            <a:spLocks noGrp="1"/>
          </p:cNvSpPr>
          <p:nvPr userDrawn="1">
            <p:ph type="body" sz="quarter" idx="10"/>
          </p:nvPr>
        </p:nvSpPr>
        <p:spPr bwMode="gray">
          <a:xfrm>
            <a:off x="4860032" y="5013176"/>
            <a:ext cx="3888432" cy="1512168"/>
          </a:xfrm>
          <a:noFill/>
          <a:ln w="9525">
            <a:noFill/>
            <a:miter lim="800000"/>
            <a:headEnd/>
            <a:tailEnd/>
          </a:ln>
        </p:spPr>
        <p:txBody>
          <a:bodyPr vert="horz" wrap="square" lIns="0" tIns="0" rIns="0" bIns="0" numCol="1" anchor="t" anchorCtr="0" compatLnSpc="1">
            <a:prstTxWarp prst="textNoShape">
              <a:avLst/>
            </a:prstTxWarp>
          </a:bodyPr>
          <a:lstStyle>
            <a:lvl1pPr marL="342900" indent="-342900" algn="r" rtl="0" eaLnBrk="1" fontAlgn="base" hangingPunct="1">
              <a:lnSpc>
                <a:spcPct val="110000"/>
              </a:lnSpc>
              <a:spcBef>
                <a:spcPts val="600"/>
              </a:spcBef>
              <a:spcAft>
                <a:spcPct val="0"/>
              </a:spcAft>
              <a:defRPr lang="en-US" sz="1200" b="0" dirty="0" smtClean="0">
                <a:solidFill>
                  <a:schemeClr val="bg1"/>
                </a:solidFill>
                <a:latin typeface="+mn-lt"/>
                <a:ea typeface="+mn-ea"/>
                <a:cs typeface="+mn-cs"/>
              </a:defRPr>
            </a:lvl1pPr>
          </a:lstStyle>
          <a:p>
            <a:pPr lvl="0"/>
            <a:r>
              <a:rPr lang="en-US" smtClean="0"/>
              <a:t>Click to edit Master text styles</a:t>
            </a:r>
          </a:p>
        </p:txBody>
      </p:sp>
      <p:pic>
        <p:nvPicPr>
          <p:cNvPr id="9" name="Picture 8" descr="KPMG_Plus_Strapline_NormalUse_White.png"/>
          <p:cNvPicPr>
            <a:picLocks noChangeAspect="1"/>
          </p:cNvPicPr>
          <p:nvPr userDrawn="1"/>
        </p:nvPicPr>
        <p:blipFill>
          <a:blip r:embed="rId3" cstate="print"/>
          <a:srcRect r="14474"/>
          <a:stretch>
            <a:fillRect/>
          </a:stretch>
        </p:blipFill>
        <p:spPr>
          <a:xfrm>
            <a:off x="48325" y="-7257"/>
            <a:ext cx="2428517" cy="153851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144120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36511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2712511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366170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3123765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Four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5" name="Text Placeholder 6"/>
          <p:cNvSpPr>
            <a:spLocks noGrp="1"/>
          </p:cNvSpPr>
          <p:nvPr>
            <p:ph type="body" sz="quarter" idx="10"/>
          </p:nvPr>
        </p:nvSpPr>
        <p:spPr bwMode="gray">
          <a:xfrm>
            <a:off x="323527" y="1268760"/>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6"/>
          <p:cNvSpPr>
            <a:spLocks noGrp="1"/>
          </p:cNvSpPr>
          <p:nvPr>
            <p:ph type="body" sz="quarter" idx="11"/>
          </p:nvPr>
        </p:nvSpPr>
        <p:spPr bwMode="gray">
          <a:xfrm>
            <a:off x="4644008" y="1268760"/>
            <a:ext cx="4176464"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6"/>
          <p:cNvSpPr>
            <a:spLocks noGrp="1"/>
          </p:cNvSpPr>
          <p:nvPr>
            <p:ph type="body" sz="quarter" idx="12"/>
          </p:nvPr>
        </p:nvSpPr>
        <p:spPr bwMode="gray">
          <a:xfrm>
            <a:off x="323527" y="3789363"/>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6"/>
          <p:cNvSpPr>
            <a:spLocks noGrp="1"/>
          </p:cNvSpPr>
          <p:nvPr>
            <p:ph type="body" sz="quarter" idx="13"/>
          </p:nvPr>
        </p:nvSpPr>
        <p:spPr bwMode="gray">
          <a:xfrm>
            <a:off x="4644008" y="3789363"/>
            <a:ext cx="4176464" cy="2375941"/>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2179629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Four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5" name="Text Placeholder 6"/>
          <p:cNvSpPr>
            <a:spLocks noGrp="1"/>
          </p:cNvSpPr>
          <p:nvPr>
            <p:ph type="body" sz="quarter" idx="10"/>
          </p:nvPr>
        </p:nvSpPr>
        <p:spPr bwMode="gray">
          <a:xfrm>
            <a:off x="323527" y="1268760"/>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6"/>
          <p:cNvSpPr>
            <a:spLocks noGrp="1"/>
          </p:cNvSpPr>
          <p:nvPr>
            <p:ph type="body" sz="quarter" idx="11"/>
          </p:nvPr>
        </p:nvSpPr>
        <p:spPr bwMode="gray">
          <a:xfrm>
            <a:off x="4644008" y="1268760"/>
            <a:ext cx="4176464"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6"/>
          <p:cNvSpPr>
            <a:spLocks noGrp="1"/>
          </p:cNvSpPr>
          <p:nvPr>
            <p:ph type="body" sz="quarter" idx="12"/>
          </p:nvPr>
        </p:nvSpPr>
        <p:spPr bwMode="gray">
          <a:xfrm>
            <a:off x="323527" y="3789363"/>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6"/>
          <p:cNvSpPr>
            <a:spLocks noGrp="1"/>
          </p:cNvSpPr>
          <p:nvPr>
            <p:ph type="body" sz="quarter" idx="13"/>
          </p:nvPr>
        </p:nvSpPr>
        <p:spPr bwMode="gray">
          <a:xfrm>
            <a:off x="4644008" y="3789363"/>
            <a:ext cx="4176464" cy="2375941"/>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554957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030698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and Four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5" name="Text Placeholder 6"/>
          <p:cNvSpPr>
            <a:spLocks noGrp="1"/>
          </p:cNvSpPr>
          <p:nvPr>
            <p:ph type="body" sz="quarter" idx="10"/>
          </p:nvPr>
        </p:nvSpPr>
        <p:spPr bwMode="gray">
          <a:xfrm>
            <a:off x="323527" y="1268760"/>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6"/>
          <p:cNvSpPr>
            <a:spLocks noGrp="1"/>
          </p:cNvSpPr>
          <p:nvPr>
            <p:ph type="body" sz="quarter" idx="11"/>
          </p:nvPr>
        </p:nvSpPr>
        <p:spPr bwMode="gray">
          <a:xfrm>
            <a:off x="4644008" y="1268760"/>
            <a:ext cx="4176464"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6"/>
          <p:cNvSpPr>
            <a:spLocks noGrp="1"/>
          </p:cNvSpPr>
          <p:nvPr>
            <p:ph type="body" sz="quarter" idx="12"/>
          </p:nvPr>
        </p:nvSpPr>
        <p:spPr bwMode="gray">
          <a:xfrm>
            <a:off x="323527" y="3789363"/>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6"/>
          <p:cNvSpPr>
            <a:spLocks noGrp="1"/>
          </p:cNvSpPr>
          <p:nvPr>
            <p:ph type="body" sz="quarter" idx="13"/>
          </p:nvPr>
        </p:nvSpPr>
        <p:spPr bwMode="gray">
          <a:xfrm>
            <a:off x="4644008" y="3789363"/>
            <a:ext cx="4176464" cy="2375941"/>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863123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Four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5" name="Text Placeholder 6"/>
          <p:cNvSpPr>
            <a:spLocks noGrp="1"/>
          </p:cNvSpPr>
          <p:nvPr>
            <p:ph type="body" sz="quarter" idx="10"/>
          </p:nvPr>
        </p:nvSpPr>
        <p:spPr bwMode="gray">
          <a:xfrm>
            <a:off x="323527" y="1268760"/>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6"/>
          <p:cNvSpPr>
            <a:spLocks noGrp="1"/>
          </p:cNvSpPr>
          <p:nvPr>
            <p:ph type="body" sz="quarter" idx="11"/>
          </p:nvPr>
        </p:nvSpPr>
        <p:spPr bwMode="gray">
          <a:xfrm>
            <a:off x="4644008" y="1268760"/>
            <a:ext cx="4176464"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Text Placeholder 6"/>
          <p:cNvSpPr>
            <a:spLocks noGrp="1"/>
          </p:cNvSpPr>
          <p:nvPr>
            <p:ph type="body" sz="quarter" idx="12"/>
          </p:nvPr>
        </p:nvSpPr>
        <p:spPr bwMode="gray">
          <a:xfrm>
            <a:off x="323527" y="3789363"/>
            <a:ext cx="4176465" cy="2376140"/>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ext Placeholder 6"/>
          <p:cNvSpPr>
            <a:spLocks noGrp="1"/>
          </p:cNvSpPr>
          <p:nvPr>
            <p:ph type="body" sz="quarter" idx="13"/>
          </p:nvPr>
        </p:nvSpPr>
        <p:spPr bwMode="gray">
          <a:xfrm>
            <a:off x="4644008" y="3789363"/>
            <a:ext cx="4176464" cy="2375941"/>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749642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etter 1">
    <p:spTree>
      <p:nvGrpSpPr>
        <p:cNvPr id="1" name=""/>
        <p:cNvGrpSpPr/>
        <p:nvPr/>
      </p:nvGrpSpPr>
      <p:grpSpPr>
        <a:xfrm>
          <a:off x="0" y="0"/>
          <a:ext cx="0" cy="0"/>
          <a:chOff x="0" y="0"/>
          <a:chExt cx="0" cy="0"/>
        </a:xfrm>
      </p:grpSpPr>
      <p:pic>
        <p:nvPicPr>
          <p:cNvPr id="9" name="Picture 37" descr="KPMG-LOGO-RGB"/>
          <p:cNvPicPr>
            <a:picLocks noChangeAspect="1" noChangeArrowheads="1"/>
          </p:cNvPicPr>
          <p:nvPr userDrawn="1"/>
        </p:nvPicPr>
        <p:blipFill>
          <a:blip r:embed="rId2" cstate="screen"/>
          <a:srcRect/>
          <a:stretch>
            <a:fillRect/>
          </a:stretch>
        </p:blipFill>
        <p:spPr bwMode="auto">
          <a:xfrm>
            <a:off x="1125123" y="214086"/>
            <a:ext cx="702770" cy="279400"/>
          </a:xfrm>
          <a:prstGeom prst="rect">
            <a:avLst/>
          </a:prstGeom>
          <a:noFill/>
        </p:spPr>
      </p:pic>
      <p:sp>
        <p:nvSpPr>
          <p:cNvPr id="22" name="Text Placeholder 4"/>
          <p:cNvSpPr>
            <a:spLocks noGrp="1"/>
          </p:cNvSpPr>
          <p:nvPr>
            <p:ph type="body" sz="quarter" idx="15" hasCustomPrompt="1"/>
          </p:nvPr>
        </p:nvSpPr>
        <p:spPr bwMode="gray">
          <a:xfrm>
            <a:off x="3021502" y="6421438"/>
            <a:ext cx="1594338" cy="175914"/>
          </a:xfrm>
        </p:spPr>
        <p:txBody>
          <a:bodyPr>
            <a:norm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21" name="Text Placeholder 4"/>
          <p:cNvSpPr>
            <a:spLocks noGrp="1"/>
          </p:cNvSpPr>
          <p:nvPr>
            <p:ph type="body" sz="quarter" idx="14" hasCustomPrompt="1"/>
          </p:nvPr>
        </p:nvSpPr>
        <p:spPr bwMode="gray">
          <a:xfrm>
            <a:off x="1160463" y="6421438"/>
            <a:ext cx="1594338" cy="175914"/>
          </a:xfrm>
        </p:spPr>
        <p:txBody>
          <a:bodyPr>
            <a:normAutofit/>
          </a:bodyPr>
          <a:lstStyle>
            <a:lvl1pPr>
              <a:lnSpc>
                <a:spcPct val="100000"/>
              </a:lnSpc>
              <a:spcBef>
                <a:spcPts val="0"/>
              </a:spcBef>
              <a:defRPr sz="400" b="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Footer</a:t>
            </a:r>
            <a:endParaRPr lang="en-GB" dirty="0"/>
          </a:p>
        </p:txBody>
      </p:sp>
      <p:sp>
        <p:nvSpPr>
          <p:cNvPr id="20" name="Text Placeholder 4"/>
          <p:cNvSpPr>
            <a:spLocks noGrp="1"/>
          </p:cNvSpPr>
          <p:nvPr>
            <p:ph type="body" sz="quarter" idx="13" hasCustomPrompt="1"/>
          </p:nvPr>
        </p:nvSpPr>
        <p:spPr bwMode="gray">
          <a:xfrm>
            <a:off x="5580063" y="476672"/>
            <a:ext cx="1199468" cy="531813"/>
          </a:xfrm>
        </p:spPr>
        <p:txBody>
          <a:bodyPr>
            <a:normAutofit/>
          </a:bodyPr>
          <a:lstStyle>
            <a:lvl1pPr>
              <a:lnSpc>
                <a:spcPct val="100000"/>
              </a:lnSpc>
              <a:spcBef>
                <a:spcPts val="0"/>
              </a:spcBef>
              <a:defRPr sz="70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KPMG Tel</a:t>
            </a:r>
            <a:endParaRPr lang="en-GB" dirty="0"/>
          </a:p>
        </p:txBody>
      </p:sp>
      <p:sp>
        <p:nvSpPr>
          <p:cNvPr id="19" name="Text Placeholder 4"/>
          <p:cNvSpPr>
            <a:spLocks noGrp="1"/>
          </p:cNvSpPr>
          <p:nvPr>
            <p:ph type="body" sz="quarter" idx="12" hasCustomPrompt="1"/>
          </p:nvPr>
        </p:nvSpPr>
        <p:spPr bwMode="gray">
          <a:xfrm>
            <a:off x="3851275" y="476672"/>
            <a:ext cx="1368152" cy="531813"/>
          </a:xfrm>
        </p:spPr>
        <p:txBody>
          <a:bodyPr>
            <a:normAutofit/>
          </a:bodyPr>
          <a:lstStyle>
            <a:lvl1pPr>
              <a:lnSpc>
                <a:spcPct val="100000"/>
              </a:lnSpc>
              <a:spcBef>
                <a:spcPts val="0"/>
              </a:spcBef>
              <a:defRPr sz="700">
                <a:solidFill>
                  <a:schemeClr val="tx1"/>
                </a:solidFill>
                <a:latin typeface="+mn-lt"/>
                <a:cs typeface="Times New Roman" pitchFamily="18" charset="0"/>
              </a:defRPr>
            </a:lvl1pPr>
            <a:lvl2pPr>
              <a:lnSpc>
                <a:spcPct val="100000"/>
              </a:lnSpc>
              <a:spcBef>
                <a:spcPts val="0"/>
              </a:spcBef>
              <a:defRPr sz="700">
                <a:solidFill>
                  <a:schemeClr val="tx1"/>
                </a:solidFill>
                <a:latin typeface="+mn-lt"/>
                <a:cs typeface="Times New Roman" pitchFamily="18" charset="0"/>
              </a:defRPr>
            </a:lvl2pPr>
            <a:lvl3pPr>
              <a:lnSpc>
                <a:spcPct val="100000"/>
              </a:lnSpc>
              <a:spcBef>
                <a:spcPts val="0"/>
              </a:spcBef>
              <a:buClrTx/>
              <a:defRPr sz="700">
                <a:solidFill>
                  <a:schemeClr val="tx1"/>
                </a:solidFill>
                <a:latin typeface="+mn-lt"/>
                <a:cs typeface="Times New Roman" pitchFamily="18" charset="0"/>
              </a:defRPr>
            </a:lvl3pPr>
            <a:lvl4pPr>
              <a:lnSpc>
                <a:spcPct val="100000"/>
              </a:lnSpc>
              <a:spcBef>
                <a:spcPts val="0"/>
              </a:spcBef>
              <a:buClrTx/>
              <a:defRPr sz="700">
                <a:solidFill>
                  <a:schemeClr val="tx1"/>
                </a:solidFill>
                <a:latin typeface="+mn-lt"/>
                <a:cs typeface="Times New Roman" pitchFamily="18" charset="0"/>
              </a:defRPr>
            </a:lvl4pPr>
            <a:lvl5pPr>
              <a:lnSpc>
                <a:spcPct val="100000"/>
              </a:lnSpc>
              <a:spcBef>
                <a:spcPts val="0"/>
              </a:spcBef>
              <a:buClrTx/>
              <a:defRPr sz="700">
                <a:solidFill>
                  <a:schemeClr val="tx1"/>
                </a:solidFill>
                <a:latin typeface="+mn-lt"/>
                <a:cs typeface="Times New Roman" pitchFamily="18" charset="0"/>
              </a:defRPr>
            </a:lvl5pPr>
            <a:lvl6pPr>
              <a:lnSpc>
                <a:spcPct val="100000"/>
              </a:lnSpc>
              <a:spcBef>
                <a:spcPts val="0"/>
              </a:spcBef>
              <a:buClrTx/>
              <a:defRPr sz="700" baseline="0">
                <a:solidFill>
                  <a:schemeClr val="tx1"/>
                </a:solidFill>
                <a:latin typeface="+mn-lt"/>
                <a:cs typeface="Times New Roman" pitchFamily="18" charset="0"/>
              </a:defRPr>
            </a:lvl6pPr>
            <a:lvl7pPr>
              <a:lnSpc>
                <a:spcPct val="100000"/>
              </a:lnSpc>
              <a:spcBef>
                <a:spcPts val="0"/>
              </a:spcBef>
              <a:buClrTx/>
              <a:defRPr sz="700" baseline="0">
                <a:solidFill>
                  <a:schemeClr val="tx1"/>
                </a:solidFill>
                <a:latin typeface="+mn-lt"/>
                <a:cs typeface="Times New Roman" pitchFamily="18" charset="0"/>
              </a:defRPr>
            </a:lvl7pPr>
            <a:lvl8pPr>
              <a:lnSpc>
                <a:spcPct val="100000"/>
              </a:lnSpc>
              <a:spcBef>
                <a:spcPts val="0"/>
              </a:spcBef>
              <a:buClrTx/>
              <a:defRPr sz="700" baseline="0">
                <a:solidFill>
                  <a:schemeClr val="tx1"/>
                </a:solidFill>
                <a:latin typeface="+mn-lt"/>
                <a:cs typeface="Times New Roman" pitchFamily="18" charset="0"/>
              </a:defRPr>
            </a:lvl8pPr>
            <a:lvl9pPr>
              <a:lnSpc>
                <a:spcPct val="100000"/>
              </a:lnSpc>
              <a:spcBef>
                <a:spcPts val="0"/>
              </a:spcBef>
              <a:buClrTx/>
              <a:defRPr sz="700" baseline="0">
                <a:solidFill>
                  <a:schemeClr val="tx1"/>
                </a:solidFill>
                <a:latin typeface="+mn-lt"/>
                <a:cs typeface="Times New Roman" pitchFamily="18" charset="0"/>
              </a:defRPr>
            </a:lvl9pPr>
          </a:lstStyle>
          <a:p>
            <a:pPr lvl="0"/>
            <a:r>
              <a:rPr lang="en-US" dirty="0" smtClean="0"/>
              <a:t>KPMG address</a:t>
            </a:r>
            <a:endParaRPr lang="en-GB" dirty="0"/>
          </a:p>
        </p:txBody>
      </p:sp>
      <p:sp>
        <p:nvSpPr>
          <p:cNvPr id="5" name="Text Placeholder 4"/>
          <p:cNvSpPr>
            <a:spLocks noGrp="1"/>
          </p:cNvSpPr>
          <p:nvPr>
            <p:ph type="body" sz="quarter" idx="10"/>
          </p:nvPr>
        </p:nvSpPr>
        <p:spPr bwMode="gray">
          <a:xfrm>
            <a:off x="1160462" y="1497013"/>
            <a:ext cx="6861175" cy="4595812"/>
          </a:xfrm>
        </p:spPr>
        <p:txBody>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buFont typeface="Symbol" pitchFamily="18" charset="2"/>
              <a:buChar char="·"/>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buFont typeface="Symbol" pitchFamily="18" charset="2"/>
              <a:buChar char="·"/>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smtClean="0"/>
              <a:t>Click to edit Master title style</a:t>
            </a:r>
            <a:endParaRPr lang="en-GB" dirty="0"/>
          </a:p>
        </p:txBody>
      </p:sp>
    </p:spTree>
    <p:extLst>
      <p:ext uri="{BB962C8B-B14F-4D97-AF65-F5344CB8AC3E}">
        <p14:creationId xmlns:p14="http://schemas.microsoft.com/office/powerpoint/2010/main" val="479722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smtClean="0"/>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46208179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GB" dirty="0"/>
          </a:p>
        </p:txBody>
      </p:sp>
      <p:sp>
        <p:nvSpPr>
          <p:cNvPr id="3" name="Footer Placeholder 2"/>
          <p:cNvSpPr>
            <a:spLocks noGrp="1"/>
          </p:cNvSpPr>
          <p:nvPr>
            <p:ph type="ftr" sz="quarter" idx="10"/>
          </p:nvPr>
        </p:nvSpPr>
        <p:spPr>
          <a:xfrm>
            <a:off x="5285984" y="6375401"/>
            <a:ext cx="3295259" cy="300971"/>
          </a:xfrm>
          <a:prstGeom prst="rect">
            <a:avLst/>
          </a:prstGeom>
        </p:spPr>
        <p:txBody>
          <a:bodyPr/>
          <a:lstStyle/>
          <a:p>
            <a:endParaRPr lang="en-US" dirty="0"/>
          </a:p>
        </p:txBody>
      </p:sp>
    </p:spTree>
    <p:extLst>
      <p:ext uri="{BB962C8B-B14F-4D97-AF65-F5344CB8AC3E}">
        <p14:creationId xmlns:p14="http://schemas.microsoft.com/office/powerpoint/2010/main" val="7929991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etter 2">
    <p:spTree>
      <p:nvGrpSpPr>
        <p:cNvPr id="1" name=""/>
        <p:cNvGrpSpPr/>
        <p:nvPr/>
      </p:nvGrpSpPr>
      <p:grpSpPr>
        <a:xfrm>
          <a:off x="0" y="0"/>
          <a:ext cx="0" cy="0"/>
          <a:chOff x="0" y="0"/>
          <a:chExt cx="0" cy="0"/>
        </a:xfrm>
      </p:grpSpPr>
      <p:pic>
        <p:nvPicPr>
          <p:cNvPr id="9" name="Picture 37" descr="KPMG-LOGO-RGB"/>
          <p:cNvPicPr>
            <a:picLocks noChangeAspect="1" noChangeArrowheads="1"/>
          </p:cNvPicPr>
          <p:nvPr userDrawn="1"/>
        </p:nvPicPr>
        <p:blipFill>
          <a:blip r:embed="rId2" cstate="screen"/>
          <a:srcRect/>
          <a:stretch>
            <a:fillRect/>
          </a:stretch>
        </p:blipFill>
        <p:spPr bwMode="auto">
          <a:xfrm>
            <a:off x="1125123" y="214086"/>
            <a:ext cx="702770" cy="279400"/>
          </a:xfrm>
          <a:prstGeom prst="rect">
            <a:avLst/>
          </a:prstGeom>
          <a:noFill/>
        </p:spPr>
      </p:pic>
      <p:sp>
        <p:nvSpPr>
          <p:cNvPr id="5" name="Text Placeholder 4"/>
          <p:cNvSpPr>
            <a:spLocks noGrp="1"/>
          </p:cNvSpPr>
          <p:nvPr>
            <p:ph type="body" sz="quarter" idx="10"/>
          </p:nvPr>
        </p:nvSpPr>
        <p:spPr bwMode="gray">
          <a:xfrm>
            <a:off x="1160462" y="1497013"/>
            <a:ext cx="6861175" cy="4595812"/>
          </a:xfrm>
        </p:spPr>
        <p:txBody>
          <a:bodyPr/>
          <a:lstStyle>
            <a:lvl1pPr>
              <a:defRPr>
                <a:solidFill>
                  <a:schemeClr val="tx1"/>
                </a:solidFill>
                <a:latin typeface="Times New Roman" pitchFamily="18" charset="0"/>
                <a:cs typeface="Times New Roman" pitchFamily="18" charset="0"/>
              </a:defRPr>
            </a:lvl1pPr>
            <a:lvl2pPr>
              <a:defRPr>
                <a:solidFill>
                  <a:schemeClr val="tx1"/>
                </a:solidFill>
                <a:latin typeface="Times New Roman" pitchFamily="18" charset="0"/>
                <a:cs typeface="Times New Roman" pitchFamily="18" charset="0"/>
              </a:defRPr>
            </a:lvl2pPr>
            <a:lvl3pPr>
              <a:buClrTx/>
              <a:buFont typeface="Symbol" pitchFamily="18" charset="2"/>
              <a:buChar char="·"/>
              <a:defRPr>
                <a:solidFill>
                  <a:schemeClr val="tx1"/>
                </a:solidFill>
                <a:latin typeface="Times New Roman" pitchFamily="18" charset="0"/>
                <a:cs typeface="Times New Roman" pitchFamily="18" charset="0"/>
              </a:defRPr>
            </a:lvl3pPr>
            <a:lvl4pPr>
              <a:buClrTx/>
              <a:defRPr>
                <a:solidFill>
                  <a:schemeClr val="tx1"/>
                </a:solidFill>
                <a:latin typeface="Times New Roman" pitchFamily="18" charset="0"/>
                <a:cs typeface="Times New Roman" pitchFamily="18" charset="0"/>
              </a:defRPr>
            </a:lvl4pPr>
            <a:lvl5pPr>
              <a:buClrTx/>
              <a:buFont typeface="Symbol" pitchFamily="18" charset="2"/>
              <a:buChar char="·"/>
              <a:defRPr>
                <a:solidFill>
                  <a:schemeClr val="tx1"/>
                </a:solidFill>
                <a:latin typeface="Times New Roman" pitchFamily="18" charset="0"/>
                <a:cs typeface="Times New Roman" pitchFamily="18" charset="0"/>
              </a:defRPr>
            </a:lvl5pPr>
            <a:lvl6pPr>
              <a:buClrTx/>
              <a:defRPr baseline="0">
                <a:solidFill>
                  <a:schemeClr val="tx1"/>
                </a:solidFill>
                <a:latin typeface="Times New Roman" pitchFamily="18" charset="0"/>
                <a:cs typeface="Times New Roman" pitchFamily="18" charset="0"/>
              </a:defRPr>
            </a:lvl6pPr>
            <a:lvl7pPr>
              <a:buClrTx/>
              <a:defRPr baseline="0">
                <a:solidFill>
                  <a:schemeClr val="tx1"/>
                </a:solidFill>
                <a:latin typeface="Times New Roman" pitchFamily="18" charset="0"/>
                <a:cs typeface="Times New Roman" pitchFamily="18" charset="0"/>
              </a:defRPr>
            </a:lvl7pPr>
            <a:lvl8pPr>
              <a:buClrTx/>
              <a:defRPr baseline="0">
                <a:solidFill>
                  <a:schemeClr val="tx1"/>
                </a:solidFill>
                <a:latin typeface="Times New Roman" pitchFamily="18" charset="0"/>
                <a:cs typeface="Times New Roman" pitchFamily="18" charset="0"/>
              </a:defRPr>
            </a:lvl8pPr>
            <a:lvl9pPr>
              <a:buClrTx/>
              <a:defRPr baseline="0">
                <a:solidFill>
                  <a:schemeClr val="tx1"/>
                </a:solidFill>
                <a:latin typeface="Times New Roman" pitchFamily="18" charset="0"/>
                <a:cs typeface="Times New Roman" pitchFamily="18"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8" name="Text Placeholder 4"/>
          <p:cNvSpPr>
            <a:spLocks noGrp="1"/>
          </p:cNvSpPr>
          <p:nvPr>
            <p:ph type="body" sz="quarter" idx="12"/>
          </p:nvPr>
        </p:nvSpPr>
        <p:spPr bwMode="gray">
          <a:xfrm>
            <a:off x="1160463" y="692150"/>
            <a:ext cx="4104457" cy="479400"/>
          </a:xfrm>
        </p:spPr>
        <p:txBody>
          <a:bodyPr/>
          <a:lstStyle>
            <a:lvl1pPr algn="l">
              <a:defRPr b="0" i="0">
                <a:solidFill>
                  <a:schemeClr val="tx1"/>
                </a:solidFill>
                <a:latin typeface="Times New Roman" pitchFamily="18" charset="0"/>
                <a:cs typeface="Times New Roman" pitchFamily="18" charset="0"/>
              </a:defRPr>
            </a:lvl1pPr>
            <a:lvl2pPr algn="r">
              <a:defRPr b="0" i="1">
                <a:solidFill>
                  <a:schemeClr val="tx1"/>
                </a:solidFill>
                <a:latin typeface="Times New Roman" pitchFamily="18" charset="0"/>
                <a:cs typeface="Times New Roman" pitchFamily="18" charset="0"/>
              </a:defRPr>
            </a:lvl2pPr>
            <a:lvl3pPr algn="r">
              <a:buClrTx/>
              <a:defRPr b="0" i="1">
                <a:solidFill>
                  <a:schemeClr val="tx1"/>
                </a:solidFill>
                <a:latin typeface="Times New Roman" pitchFamily="18" charset="0"/>
                <a:cs typeface="Times New Roman" pitchFamily="18" charset="0"/>
              </a:defRPr>
            </a:lvl3pPr>
            <a:lvl4pPr algn="r">
              <a:buClrTx/>
              <a:defRPr b="0" i="1">
                <a:solidFill>
                  <a:schemeClr val="tx1"/>
                </a:solidFill>
                <a:latin typeface="Times New Roman" pitchFamily="18" charset="0"/>
                <a:cs typeface="Times New Roman" pitchFamily="18" charset="0"/>
              </a:defRPr>
            </a:lvl4pPr>
            <a:lvl5pPr algn="r">
              <a:buClrTx/>
              <a:defRPr b="0" i="1">
                <a:solidFill>
                  <a:schemeClr val="tx1"/>
                </a:solidFill>
                <a:latin typeface="Times New Roman" pitchFamily="18" charset="0"/>
                <a:cs typeface="Times New Roman" pitchFamily="18" charset="0"/>
              </a:defRPr>
            </a:lvl5pPr>
            <a:lvl6pPr algn="r">
              <a:buClrTx/>
              <a:defRPr b="0" i="1" baseline="0">
                <a:solidFill>
                  <a:schemeClr val="tx1"/>
                </a:solidFill>
                <a:latin typeface="Times New Roman" pitchFamily="18" charset="0"/>
                <a:cs typeface="Times New Roman" pitchFamily="18" charset="0"/>
              </a:defRPr>
            </a:lvl6pPr>
            <a:lvl7pPr algn="r">
              <a:buClrTx/>
              <a:defRPr b="0" i="1" baseline="0">
                <a:solidFill>
                  <a:schemeClr val="tx1"/>
                </a:solidFill>
                <a:latin typeface="Times New Roman" pitchFamily="18" charset="0"/>
                <a:cs typeface="Times New Roman" pitchFamily="18" charset="0"/>
              </a:defRPr>
            </a:lvl7pPr>
            <a:lvl8pPr algn="r">
              <a:buClrTx/>
              <a:defRPr b="0" i="1" baseline="0">
                <a:solidFill>
                  <a:schemeClr val="tx1"/>
                </a:solidFill>
                <a:latin typeface="Times New Roman" pitchFamily="18" charset="0"/>
                <a:cs typeface="Times New Roman" pitchFamily="18" charset="0"/>
              </a:defRPr>
            </a:lvl8pPr>
            <a:lvl9pPr algn="r">
              <a:buClrTx/>
              <a:defRPr b="0" i="1" baseline="0">
                <a:solidFill>
                  <a:schemeClr val="tx1"/>
                </a:solidFill>
                <a:latin typeface="Times New Roman" pitchFamily="18" charset="0"/>
                <a:cs typeface="Times New Roman" pitchFamily="18" charset="0"/>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pSp>
        <p:nvGrpSpPr>
          <p:cNvPr id="2" name="Group 8"/>
          <p:cNvGrpSpPr/>
          <p:nvPr userDrawn="1"/>
        </p:nvGrpSpPr>
        <p:grpSpPr bwMode="gray">
          <a:xfrm>
            <a:off x="1" y="904875"/>
            <a:ext cx="9143999" cy="5476453"/>
            <a:chOff x="1" y="904875"/>
            <a:chExt cx="9143999" cy="5476453"/>
          </a:xfrm>
          <a:noFill/>
        </p:grpSpPr>
        <p:grpSp>
          <p:nvGrpSpPr>
            <p:cNvPr id="3" name="Group 29"/>
            <p:cNvGrpSpPr/>
            <p:nvPr userDrawn="1"/>
          </p:nvGrpSpPr>
          <p:grpSpPr bwMode="gray">
            <a:xfrm>
              <a:off x="251521" y="1193800"/>
              <a:ext cx="8640960" cy="4896000"/>
              <a:chOff x="251521" y="1193800"/>
              <a:chExt cx="8640960" cy="4896000"/>
            </a:xfrm>
            <a:grpFill/>
          </p:grpSpPr>
          <p:sp>
            <p:nvSpPr>
              <p:cNvPr id="16" name="Rectangle 18"/>
              <p:cNvSpPr>
                <a:spLocks noChangeArrowheads="1"/>
              </p:cNvSpPr>
              <p:nvPr userDrawn="1"/>
            </p:nvSpPr>
            <p:spPr bwMode="gray">
              <a:xfrm>
                <a:off x="251521" y="1193800"/>
                <a:ext cx="8640960" cy="48942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17" name="Rectangle 19"/>
              <p:cNvSpPr>
                <a:spLocks noChangeArrowheads="1"/>
              </p:cNvSpPr>
              <p:nvPr userDrawn="1"/>
            </p:nvSpPr>
            <p:spPr bwMode="gray">
              <a:xfrm>
                <a:off x="251521" y="3568700"/>
                <a:ext cx="8640960" cy="1444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18" name="Rectangle 20"/>
              <p:cNvSpPr>
                <a:spLocks noChangeArrowheads="1"/>
              </p:cNvSpPr>
              <p:nvPr userDrawn="1"/>
            </p:nvSpPr>
            <p:spPr bwMode="gray">
              <a:xfrm>
                <a:off x="3706318" y="1193800"/>
                <a:ext cx="1444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19" name="Rectangle 21"/>
              <p:cNvSpPr>
                <a:spLocks noChangeArrowheads="1"/>
              </p:cNvSpPr>
              <p:nvPr userDrawn="1"/>
            </p:nvSpPr>
            <p:spPr bwMode="gray">
              <a:xfrm>
                <a:off x="1836838" y="1193800"/>
                <a:ext cx="2841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0" name="Rectangle 22"/>
              <p:cNvSpPr>
                <a:spLocks noChangeArrowheads="1"/>
              </p:cNvSpPr>
              <p:nvPr userDrawn="1"/>
            </p:nvSpPr>
            <p:spPr bwMode="gray">
              <a:xfrm>
                <a:off x="5436098"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21" name="Rectangle 23"/>
              <p:cNvSpPr>
                <a:spLocks noChangeArrowheads="1"/>
              </p:cNvSpPr>
              <p:nvPr userDrawn="1"/>
            </p:nvSpPr>
            <p:spPr bwMode="gray">
              <a:xfrm>
                <a:off x="7164290"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grpSp>
        <p:grpSp>
          <p:nvGrpSpPr>
            <p:cNvPr id="4" name="Group 30"/>
            <p:cNvGrpSpPr/>
            <p:nvPr userDrawn="1"/>
          </p:nvGrpSpPr>
          <p:grpSpPr bwMode="gray">
            <a:xfrm>
              <a:off x="1" y="904875"/>
              <a:ext cx="9143999" cy="5476453"/>
              <a:chOff x="1" y="904875"/>
              <a:chExt cx="9143999" cy="5476453"/>
            </a:xfrm>
            <a:grpFill/>
          </p:grpSpPr>
          <p:sp>
            <p:nvSpPr>
              <p:cNvPr id="12" name="Rectangle 25"/>
              <p:cNvSpPr>
                <a:spLocks noChangeArrowheads="1"/>
              </p:cNvSpPr>
              <p:nvPr/>
            </p:nvSpPr>
            <p:spPr bwMode="gray">
              <a:xfrm>
                <a:off x="4913313" y="904875"/>
                <a:ext cx="71437" cy="29187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sp>
            <p:nvSpPr>
              <p:cNvPr id="13" name="Rectangle 26"/>
              <p:cNvSpPr>
                <a:spLocks noChangeArrowheads="1"/>
              </p:cNvSpPr>
              <p:nvPr/>
            </p:nvSpPr>
            <p:spPr bwMode="gray">
              <a:xfrm>
                <a:off x="4913313" y="6088063"/>
                <a:ext cx="71437" cy="293265"/>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sp>
            <p:nvSpPr>
              <p:cNvPr id="14" name="Rectangle 27"/>
              <p:cNvSpPr>
                <a:spLocks noChangeArrowheads="1"/>
              </p:cNvSpPr>
              <p:nvPr/>
            </p:nvSpPr>
            <p:spPr bwMode="gray">
              <a:xfrm>
                <a:off x="1" y="3605213"/>
                <a:ext cx="251520"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sp>
            <p:nvSpPr>
              <p:cNvPr id="15" name="Rectangle 27"/>
              <p:cNvSpPr>
                <a:spLocks noChangeArrowheads="1"/>
              </p:cNvSpPr>
              <p:nvPr userDrawn="1"/>
            </p:nvSpPr>
            <p:spPr bwMode="gray">
              <a:xfrm>
                <a:off x="8892480" y="3605213"/>
                <a:ext cx="251520"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grpSp>
      </p:grpSp>
      <p:sp>
        <p:nvSpPr>
          <p:cNvPr id="7"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23"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6" name="Text Placeholder 25"/>
          <p:cNvSpPr>
            <a:spLocks noGrp="1"/>
          </p:cNvSpPr>
          <p:nvPr>
            <p:ph type="body" sz="quarter" idx="12"/>
          </p:nvPr>
        </p:nvSpPr>
        <p:spPr bwMode="gray">
          <a:xfrm>
            <a:off x="2123728" y="1196975"/>
            <a:ext cx="6768752" cy="4895850"/>
          </a:xfrm>
        </p:spPr>
        <p:txBody>
          <a:bodyPr/>
          <a:lstStyle>
            <a:lvl3pPr>
              <a:buClr>
                <a:srgbClr val="97989A"/>
              </a:buClr>
              <a:buFont typeface="Wingdings" pitchFamily="2" charset="2"/>
              <a:buChar char="n"/>
              <a:defRPr/>
            </a:lvl3pPr>
            <a:lvl4pPr>
              <a:buClr>
                <a:srgbClr val="97989A"/>
              </a:buClr>
              <a:defRPr/>
            </a:lvl4pPr>
            <a:lvl5pPr>
              <a:buClr>
                <a:srgbClr val="97989A"/>
              </a:buClr>
              <a:buFont typeface="Wingdings" pitchFamily="2" charset="2"/>
              <a:buChar char="n"/>
              <a:defRPr/>
            </a:lvl5pPr>
            <a:lvl6pPr>
              <a:defRPr/>
            </a:lvl6pPr>
            <a:lvl7pPr>
              <a:defRPr/>
            </a:lvl7pPr>
            <a:lvl8pPr>
              <a:defRPr/>
            </a:lvl8pPr>
            <a:lvl9pPr>
              <a:defRPr baseline="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22"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24" name="Title 23"/>
          <p:cNvSpPr>
            <a:spLocks noGrp="1"/>
          </p:cNvSpPr>
          <p:nvPr>
            <p:ph type="title"/>
          </p:nvPr>
        </p:nvSpPr>
        <p:spPr bwMode="gray"/>
        <p:txBody>
          <a:bodyPr/>
          <a:lstStyle/>
          <a:p>
            <a:r>
              <a:rPr lang="en-US" smtClean="0"/>
              <a:t>Click to edit Master title style</a:t>
            </a:r>
            <a:endParaRPr lang="en-GB"/>
          </a:p>
        </p:txBody>
      </p:sp>
      <p:sp>
        <p:nvSpPr>
          <p:cNvPr id="25" name="Footer Placeholder 24"/>
          <p:cNvSpPr>
            <a:spLocks noGrp="1"/>
          </p:cNvSpPr>
          <p:nvPr>
            <p:ph type="ftr" sz="quarter" idx="14"/>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Text">
    <p:spTree>
      <p:nvGrpSpPr>
        <p:cNvPr id="1" name=""/>
        <p:cNvGrpSpPr/>
        <p:nvPr/>
      </p:nvGrpSpPr>
      <p:grpSpPr>
        <a:xfrm>
          <a:off x="0" y="0"/>
          <a:ext cx="0" cy="0"/>
          <a:chOff x="0" y="0"/>
          <a:chExt cx="0" cy="0"/>
        </a:xfrm>
      </p:grpSpPr>
      <p:sp>
        <p:nvSpPr>
          <p:cNvPr id="22"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23"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5"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24"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26" name="Text Placeholder 25"/>
          <p:cNvSpPr>
            <a:spLocks noGrp="1"/>
          </p:cNvSpPr>
          <p:nvPr>
            <p:ph type="body" sz="quarter" idx="13"/>
          </p:nvPr>
        </p:nvSpPr>
        <p:spPr bwMode="gray">
          <a:xfrm>
            <a:off x="2123729" y="1196753"/>
            <a:ext cx="3312848" cy="489607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8" name="Text Placeholder 27"/>
          <p:cNvSpPr>
            <a:spLocks noGrp="1"/>
          </p:cNvSpPr>
          <p:nvPr>
            <p:ph type="body" sz="quarter" idx="14"/>
          </p:nvPr>
        </p:nvSpPr>
        <p:spPr bwMode="gray">
          <a:xfrm>
            <a:off x="5580112" y="1196753"/>
            <a:ext cx="3311842" cy="489607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Title 26"/>
          <p:cNvSpPr>
            <a:spLocks noGrp="1"/>
          </p:cNvSpPr>
          <p:nvPr>
            <p:ph type="title"/>
          </p:nvPr>
        </p:nvSpPr>
        <p:spPr bwMode="gray"/>
        <p:txBody>
          <a:bodyPr/>
          <a:lstStyle/>
          <a:p>
            <a:r>
              <a:rPr lang="en-US" smtClean="0"/>
              <a:t>Click to edit Master title style</a:t>
            </a:r>
            <a:endParaRPr lang="en-GB"/>
          </a:p>
        </p:txBody>
      </p:sp>
      <p:grpSp>
        <p:nvGrpSpPr>
          <p:cNvPr id="2" name="Group 42"/>
          <p:cNvGrpSpPr/>
          <p:nvPr userDrawn="1"/>
        </p:nvGrpSpPr>
        <p:grpSpPr bwMode="gray">
          <a:xfrm>
            <a:off x="1" y="904875"/>
            <a:ext cx="9143999" cy="5476453"/>
            <a:chOff x="1" y="904875"/>
            <a:chExt cx="9143999" cy="5476453"/>
          </a:xfrm>
          <a:noFill/>
        </p:grpSpPr>
        <p:grpSp>
          <p:nvGrpSpPr>
            <p:cNvPr id="3" name="Group 29"/>
            <p:cNvGrpSpPr/>
            <p:nvPr userDrawn="1"/>
          </p:nvGrpSpPr>
          <p:grpSpPr bwMode="gray">
            <a:xfrm>
              <a:off x="251521" y="1193800"/>
              <a:ext cx="8640960" cy="4896000"/>
              <a:chOff x="251521" y="1193800"/>
              <a:chExt cx="8640960" cy="4896000"/>
            </a:xfrm>
            <a:grpFill/>
          </p:grpSpPr>
          <p:sp>
            <p:nvSpPr>
              <p:cNvPr id="50" name="Rectangle 18"/>
              <p:cNvSpPr>
                <a:spLocks noChangeArrowheads="1"/>
              </p:cNvSpPr>
              <p:nvPr userDrawn="1"/>
            </p:nvSpPr>
            <p:spPr bwMode="gray">
              <a:xfrm>
                <a:off x="251521" y="1193800"/>
                <a:ext cx="8640960" cy="48942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51" name="Rectangle 19"/>
              <p:cNvSpPr>
                <a:spLocks noChangeArrowheads="1"/>
              </p:cNvSpPr>
              <p:nvPr userDrawn="1"/>
            </p:nvSpPr>
            <p:spPr bwMode="gray">
              <a:xfrm>
                <a:off x="251521" y="3568700"/>
                <a:ext cx="8640960" cy="144463"/>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52" name="Rectangle 20"/>
              <p:cNvSpPr>
                <a:spLocks noChangeArrowheads="1"/>
              </p:cNvSpPr>
              <p:nvPr userDrawn="1"/>
            </p:nvSpPr>
            <p:spPr bwMode="gray">
              <a:xfrm>
                <a:off x="3706318" y="1193800"/>
                <a:ext cx="1444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53" name="Rectangle 21"/>
              <p:cNvSpPr>
                <a:spLocks noChangeArrowheads="1"/>
              </p:cNvSpPr>
              <p:nvPr userDrawn="1"/>
            </p:nvSpPr>
            <p:spPr bwMode="gray">
              <a:xfrm>
                <a:off x="1836838" y="1193800"/>
                <a:ext cx="284163"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54" name="Rectangle 22"/>
              <p:cNvSpPr>
                <a:spLocks noChangeArrowheads="1"/>
              </p:cNvSpPr>
              <p:nvPr userDrawn="1"/>
            </p:nvSpPr>
            <p:spPr bwMode="gray">
              <a:xfrm>
                <a:off x="5436098"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sp>
            <p:nvSpPr>
              <p:cNvPr id="55" name="Rectangle 23"/>
              <p:cNvSpPr>
                <a:spLocks noChangeArrowheads="1"/>
              </p:cNvSpPr>
              <p:nvPr userDrawn="1"/>
            </p:nvSpPr>
            <p:spPr bwMode="gray">
              <a:xfrm>
                <a:off x="7164290" y="1193800"/>
                <a:ext cx="142875" cy="4896000"/>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smtClean="0">
                  <a:ln>
                    <a:noFill/>
                  </a:ln>
                  <a:solidFill>
                    <a:schemeClr val="tx1"/>
                  </a:solidFill>
                  <a:effectLst/>
                  <a:latin typeface="Arial" charset="0"/>
                  <a:ea typeface="+mn-ea"/>
                  <a:cs typeface="Arial" charset="0"/>
                </a:endParaRPr>
              </a:p>
            </p:txBody>
          </p:sp>
        </p:grpSp>
        <p:grpSp>
          <p:nvGrpSpPr>
            <p:cNvPr id="4" name="Group 30"/>
            <p:cNvGrpSpPr/>
            <p:nvPr userDrawn="1"/>
          </p:nvGrpSpPr>
          <p:grpSpPr bwMode="gray">
            <a:xfrm>
              <a:off x="1" y="904875"/>
              <a:ext cx="9143999" cy="5476453"/>
              <a:chOff x="1" y="904875"/>
              <a:chExt cx="9143999" cy="5476453"/>
            </a:xfrm>
            <a:grpFill/>
          </p:grpSpPr>
          <p:sp>
            <p:nvSpPr>
              <p:cNvPr id="46" name="Rectangle 25"/>
              <p:cNvSpPr>
                <a:spLocks noChangeArrowheads="1"/>
              </p:cNvSpPr>
              <p:nvPr/>
            </p:nvSpPr>
            <p:spPr bwMode="gray">
              <a:xfrm>
                <a:off x="4913313" y="904875"/>
                <a:ext cx="71437" cy="29187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sp>
            <p:nvSpPr>
              <p:cNvPr id="47" name="Rectangle 26"/>
              <p:cNvSpPr>
                <a:spLocks noChangeArrowheads="1"/>
              </p:cNvSpPr>
              <p:nvPr/>
            </p:nvSpPr>
            <p:spPr bwMode="gray">
              <a:xfrm>
                <a:off x="4913313" y="6088063"/>
                <a:ext cx="71437" cy="293265"/>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sp>
            <p:nvSpPr>
              <p:cNvPr id="48" name="Rectangle 27"/>
              <p:cNvSpPr>
                <a:spLocks noChangeArrowheads="1"/>
              </p:cNvSpPr>
              <p:nvPr/>
            </p:nvSpPr>
            <p:spPr bwMode="gray">
              <a:xfrm>
                <a:off x="1" y="3605213"/>
                <a:ext cx="251520"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sp>
            <p:nvSpPr>
              <p:cNvPr id="49" name="Rectangle 27"/>
              <p:cNvSpPr>
                <a:spLocks noChangeArrowheads="1"/>
              </p:cNvSpPr>
              <p:nvPr userDrawn="1"/>
            </p:nvSpPr>
            <p:spPr bwMode="gray">
              <a:xfrm>
                <a:off x="8892480" y="3605213"/>
                <a:ext cx="251520" cy="71437"/>
              </a:xfrm>
              <a:prstGeom prst="rect">
                <a:avLst/>
              </a:prstGeom>
              <a:grp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normalizeH="0" baseline="0" dirty="0">
                  <a:ln>
                    <a:noFill/>
                  </a:ln>
                  <a:solidFill>
                    <a:schemeClr val="tx1"/>
                  </a:solidFill>
                  <a:effectLst/>
                  <a:latin typeface="Arial" charset="0"/>
                  <a:ea typeface="+mn-ea"/>
                  <a:cs typeface="Arial" charset="0"/>
                </a:endParaRPr>
              </a:p>
            </p:txBody>
          </p:sp>
        </p:grpSp>
      </p:grpSp>
      <p:sp>
        <p:nvSpPr>
          <p:cNvPr id="29" name="Text Placeholder 7"/>
          <p:cNvSpPr>
            <a:spLocks noGrp="1"/>
          </p:cNvSpPr>
          <p:nvPr>
            <p:ph type="body" sz="quarter" idx="15"/>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Footer Placeholder 29"/>
          <p:cNvSpPr>
            <a:spLocks noGrp="1"/>
          </p:cNvSpPr>
          <p:nvPr>
            <p:ph type="ftr" sz="quarter" idx="16"/>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Text">
    <p:spTree>
      <p:nvGrpSpPr>
        <p:cNvPr id="1" name=""/>
        <p:cNvGrpSpPr/>
        <p:nvPr/>
      </p:nvGrpSpPr>
      <p:grpSpPr>
        <a:xfrm>
          <a:off x="0" y="0"/>
          <a:ext cx="0" cy="0"/>
          <a:chOff x="0" y="0"/>
          <a:chExt cx="0" cy="0"/>
        </a:xfrm>
      </p:grpSpPr>
      <p:sp>
        <p:nvSpPr>
          <p:cNvPr id="30"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31"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32"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0" name="Title 9"/>
          <p:cNvSpPr>
            <a:spLocks noGrp="1"/>
          </p:cNvSpPr>
          <p:nvPr>
            <p:ph type="title"/>
          </p:nvPr>
        </p:nvSpPr>
        <p:spPr bwMode="gray"/>
        <p:txBody>
          <a:bodyPr/>
          <a:lstStyle/>
          <a:p>
            <a:r>
              <a:rPr lang="en-US" smtClean="0"/>
              <a:t>Click to edit Master title style</a:t>
            </a:r>
            <a:endParaRPr lang="en-GB" dirty="0"/>
          </a:p>
        </p:txBody>
      </p:sp>
      <p:sp>
        <p:nvSpPr>
          <p:cNvPr id="14" name="Text Placeholder 13"/>
          <p:cNvSpPr>
            <a:spLocks noGrp="1"/>
          </p:cNvSpPr>
          <p:nvPr>
            <p:ph type="body" sz="quarter" idx="13"/>
          </p:nvPr>
        </p:nvSpPr>
        <p:spPr bwMode="gray">
          <a:xfrm>
            <a:off x="2123729" y="1196975"/>
            <a:ext cx="3312367" cy="23764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 name="Text Placeholder 15"/>
          <p:cNvSpPr>
            <a:spLocks noGrp="1"/>
          </p:cNvSpPr>
          <p:nvPr>
            <p:ph type="body" sz="quarter" idx="14"/>
          </p:nvPr>
        </p:nvSpPr>
        <p:spPr bwMode="gray">
          <a:xfrm>
            <a:off x="5580112" y="1196975"/>
            <a:ext cx="3312368" cy="23764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8" name="Text Placeholder 17"/>
          <p:cNvSpPr>
            <a:spLocks noGrp="1"/>
          </p:cNvSpPr>
          <p:nvPr>
            <p:ph type="body" sz="quarter" idx="15"/>
          </p:nvPr>
        </p:nvSpPr>
        <p:spPr bwMode="gray">
          <a:xfrm>
            <a:off x="2123729" y="3716339"/>
            <a:ext cx="3312367" cy="2376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 name="Text Placeholder 19"/>
          <p:cNvSpPr>
            <a:spLocks noGrp="1"/>
          </p:cNvSpPr>
          <p:nvPr>
            <p:ph type="body" sz="quarter" idx="16"/>
          </p:nvPr>
        </p:nvSpPr>
        <p:spPr bwMode="gray">
          <a:xfrm>
            <a:off x="5580112" y="3716339"/>
            <a:ext cx="3312368" cy="2376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7"/>
          <p:cNvSpPr>
            <a:spLocks noGrp="1"/>
          </p:cNvSpPr>
          <p:nvPr>
            <p:ph type="body" sz="quarter" idx="17"/>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1" name="Footer Placeholder 10"/>
          <p:cNvSpPr>
            <a:spLocks noGrp="1"/>
          </p:cNvSpPr>
          <p:nvPr>
            <p:ph type="ftr" sz="quarter" idx="18"/>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wo Charts One Text">
    <p:spTree>
      <p:nvGrpSpPr>
        <p:cNvPr id="1" name=""/>
        <p:cNvGrpSpPr/>
        <p:nvPr/>
      </p:nvGrpSpPr>
      <p:grpSpPr>
        <a:xfrm>
          <a:off x="0" y="0"/>
          <a:ext cx="0" cy="0"/>
          <a:chOff x="0" y="0"/>
          <a:chExt cx="0" cy="0"/>
        </a:xfrm>
      </p:grpSpPr>
      <p:sp>
        <p:nvSpPr>
          <p:cNvPr id="28" name="Freeform 29"/>
          <p:cNvSpPr>
            <a:spLocks/>
          </p:cNvSpPr>
          <p:nvPr userDrawn="1"/>
        </p:nvSpPr>
        <p:spPr bwMode="gray">
          <a:xfrm>
            <a:off x="0" y="908720"/>
            <a:ext cx="1835695" cy="5474865"/>
          </a:xfrm>
          <a:custGeom>
            <a:avLst/>
            <a:gdLst>
              <a:gd name="T0" fmla="*/ 0 w 1260"/>
              <a:gd name="T1" fmla="*/ 0 h 3748"/>
              <a:gd name="T2" fmla="*/ 0 w 1260"/>
              <a:gd name="T3" fmla="*/ 3748 h 3748"/>
              <a:gd name="T4" fmla="*/ 1260 w 1260"/>
              <a:gd name="T5" fmla="*/ 3748 h 3748"/>
              <a:gd name="T6" fmla="*/ 1260 w 1260"/>
              <a:gd name="T7" fmla="*/ 0 h 3748"/>
              <a:gd name="T8" fmla="*/ 0 w 1260"/>
              <a:gd name="T9" fmla="*/ 0 h 3748"/>
              <a:gd name="T10" fmla="*/ 0 w 1260"/>
              <a:gd name="T11" fmla="*/ 0 h 3748"/>
              <a:gd name="T12" fmla="*/ 0 60000 65536"/>
              <a:gd name="T13" fmla="*/ 0 60000 65536"/>
              <a:gd name="T14" fmla="*/ 0 60000 65536"/>
              <a:gd name="T15" fmla="*/ 0 60000 65536"/>
              <a:gd name="T16" fmla="*/ 0 60000 65536"/>
              <a:gd name="T17" fmla="*/ 0 60000 65536"/>
              <a:gd name="T18" fmla="*/ 0 w 1260"/>
              <a:gd name="T19" fmla="*/ 0 h 3748"/>
              <a:gd name="T20" fmla="*/ 1260 w 1260"/>
              <a:gd name="T21" fmla="*/ 3748 h 3748"/>
            </a:gdLst>
            <a:ahLst/>
            <a:cxnLst>
              <a:cxn ang="T12">
                <a:pos x="T0" y="T1"/>
              </a:cxn>
              <a:cxn ang="T13">
                <a:pos x="T2" y="T3"/>
              </a:cxn>
              <a:cxn ang="T14">
                <a:pos x="T4" y="T5"/>
              </a:cxn>
              <a:cxn ang="T15">
                <a:pos x="T6" y="T7"/>
              </a:cxn>
              <a:cxn ang="T16">
                <a:pos x="T8" y="T9"/>
              </a:cxn>
              <a:cxn ang="T17">
                <a:pos x="T10" y="T11"/>
              </a:cxn>
            </a:cxnLst>
            <a:rect l="T18" t="T19" r="T20" b="T21"/>
            <a:pathLst>
              <a:path w="1260" h="3748">
                <a:moveTo>
                  <a:pt x="0" y="0"/>
                </a:moveTo>
                <a:lnTo>
                  <a:pt x="0" y="3748"/>
                </a:lnTo>
                <a:lnTo>
                  <a:pt x="1260" y="3748"/>
                </a:lnTo>
                <a:lnTo>
                  <a:pt x="1260" y="0"/>
                </a:lnTo>
                <a:lnTo>
                  <a:pt x="0" y="0"/>
                </a:lnTo>
                <a:close/>
              </a:path>
            </a:pathLst>
          </a:custGeom>
          <a:solidFill>
            <a:srgbClr val="DCDDDD"/>
          </a:solidFill>
          <a:ln w="9525" cap="flat" cmpd="sng">
            <a:noFill/>
            <a:prstDash val="solid"/>
            <a:round/>
            <a:headEnd type="none" w="med" len="med"/>
            <a:tailEnd type="none" w="med" len="med"/>
          </a:ln>
        </p:spPr>
        <p:txBody>
          <a:bodyPr/>
          <a:lstStyle/>
          <a:p>
            <a:pPr marL="0" algn="l" defTabSz="914400" rtl="0" eaLnBrk="1" latinLnBrk="0" hangingPunct="1"/>
            <a:endParaRPr lang="en-GB" sz="1800" kern="1200" dirty="0">
              <a:solidFill>
                <a:schemeClr val="tx1"/>
              </a:solidFill>
              <a:latin typeface="+mn-lt"/>
              <a:ea typeface="+mn-ea"/>
              <a:cs typeface="+mn-cs"/>
            </a:endParaRPr>
          </a:p>
        </p:txBody>
      </p:sp>
      <p:sp>
        <p:nvSpPr>
          <p:cNvPr id="29" name="Line 33"/>
          <p:cNvSpPr>
            <a:spLocks noChangeShapeType="1"/>
          </p:cNvSpPr>
          <p:nvPr userDrawn="1"/>
        </p:nvSpPr>
        <p:spPr bwMode="gray">
          <a:xfrm>
            <a:off x="0" y="6381328"/>
            <a:ext cx="9136674" cy="0"/>
          </a:xfrm>
          <a:prstGeom prst="line">
            <a:avLst/>
          </a:prstGeom>
          <a:noFill/>
          <a:ln w="6350">
            <a:solidFill>
              <a:srgbClr val="97989A"/>
            </a:solidFill>
            <a:miter lim="800000"/>
            <a:headEnd/>
            <a:tailEnd/>
          </a:ln>
        </p:spPr>
        <p:txBody>
          <a:bodyPr/>
          <a:lstStyle/>
          <a:p>
            <a:endParaRPr lang="en-GB" dirty="0"/>
          </a:p>
        </p:txBody>
      </p:sp>
      <p:sp>
        <p:nvSpPr>
          <p:cNvPr id="30"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10" name="Title 9"/>
          <p:cNvSpPr>
            <a:spLocks noGrp="1"/>
          </p:cNvSpPr>
          <p:nvPr>
            <p:ph type="title"/>
          </p:nvPr>
        </p:nvSpPr>
        <p:spPr bwMode="gray"/>
        <p:txBody>
          <a:bodyPr/>
          <a:lstStyle/>
          <a:p>
            <a:r>
              <a:rPr lang="en-US" smtClean="0"/>
              <a:t>Click to edit Master title style</a:t>
            </a:r>
            <a:endParaRPr lang="en-GB"/>
          </a:p>
        </p:txBody>
      </p:sp>
      <p:sp>
        <p:nvSpPr>
          <p:cNvPr id="14" name="Chart Placeholder 13"/>
          <p:cNvSpPr>
            <a:spLocks noGrp="1"/>
          </p:cNvSpPr>
          <p:nvPr>
            <p:ph type="chart" sz="quarter" idx="15"/>
          </p:nvPr>
        </p:nvSpPr>
        <p:spPr bwMode="gray">
          <a:xfrm>
            <a:off x="2123729" y="1196975"/>
            <a:ext cx="3312367" cy="2376488"/>
          </a:xfrm>
        </p:spPr>
        <p:txBody>
          <a:bodyPr anchor="ctr"/>
          <a:lstStyle>
            <a:lvl1pPr algn="ctr">
              <a:defRPr/>
            </a:lvl1pPr>
          </a:lstStyle>
          <a:p>
            <a:r>
              <a:rPr lang="en-US" dirty="0" smtClean="0"/>
              <a:t>Click icon to add chart</a:t>
            </a:r>
            <a:endParaRPr lang="en-GB" dirty="0"/>
          </a:p>
        </p:txBody>
      </p:sp>
      <p:sp>
        <p:nvSpPr>
          <p:cNvPr id="16" name="Chart Placeholder 15"/>
          <p:cNvSpPr>
            <a:spLocks noGrp="1"/>
          </p:cNvSpPr>
          <p:nvPr>
            <p:ph type="chart" sz="quarter" idx="16"/>
          </p:nvPr>
        </p:nvSpPr>
        <p:spPr bwMode="gray">
          <a:xfrm>
            <a:off x="2123729" y="3716339"/>
            <a:ext cx="3312367" cy="2376487"/>
          </a:xfrm>
        </p:spPr>
        <p:txBody>
          <a:bodyPr anchor="ctr"/>
          <a:lstStyle>
            <a:lvl1pPr algn="ctr">
              <a:defRPr/>
            </a:lvl1pPr>
          </a:lstStyle>
          <a:p>
            <a:r>
              <a:rPr lang="en-US" dirty="0" smtClean="0"/>
              <a:t>Click icon to add chart</a:t>
            </a:r>
            <a:endParaRPr lang="en-GB" dirty="0"/>
          </a:p>
        </p:txBody>
      </p:sp>
      <p:sp>
        <p:nvSpPr>
          <p:cNvPr id="18" name="Text Placeholder 17"/>
          <p:cNvSpPr>
            <a:spLocks noGrp="1"/>
          </p:cNvSpPr>
          <p:nvPr>
            <p:ph type="body" sz="quarter" idx="17"/>
          </p:nvPr>
        </p:nvSpPr>
        <p:spPr bwMode="gray">
          <a:xfrm>
            <a:off x="5580112" y="1196975"/>
            <a:ext cx="3312368" cy="48958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ext Placeholder 7"/>
          <p:cNvSpPr>
            <a:spLocks noGrp="1"/>
          </p:cNvSpPr>
          <p:nvPr>
            <p:ph type="body" sz="quarter" idx="13"/>
          </p:nvPr>
        </p:nvSpPr>
        <p:spPr bwMode="gray">
          <a:xfrm>
            <a:off x="252046" y="1195200"/>
            <a:ext cx="1583650" cy="4895850"/>
          </a:xfrm>
        </p:spPr>
        <p:txBody>
          <a:bodyPr rIns="144000">
            <a:normAutofit/>
          </a:bodyPr>
          <a:lstStyle>
            <a:lvl1pPr>
              <a:lnSpc>
                <a:spcPct val="135000"/>
              </a:lnSpc>
              <a:defRPr sz="900">
                <a:solidFill>
                  <a:srgbClr val="00338D"/>
                </a:solidFill>
              </a:defRPr>
            </a:lvl1pPr>
            <a:lvl2pPr marL="180975" indent="-180975">
              <a:lnSpc>
                <a:spcPct val="135000"/>
              </a:lnSpc>
              <a:buClr>
                <a:srgbClr val="97989A"/>
              </a:buClr>
              <a:buFont typeface="Wingdings" pitchFamily="2" charset="2"/>
              <a:buChar char="n"/>
              <a:defRPr b="1">
                <a:solidFill>
                  <a:srgbClr val="00338D"/>
                </a:solidFill>
              </a:defRPr>
            </a:lvl2pPr>
            <a:lvl3pPr marL="361950" indent="-177800">
              <a:lnSpc>
                <a:spcPct val="135000"/>
              </a:lnSpc>
              <a:buClr>
                <a:srgbClr val="97989A"/>
              </a:buClr>
              <a:buFont typeface="Arial" pitchFamily="34" charset="0"/>
              <a:buChar char="–"/>
              <a:defRPr lang="en-US" sz="900" b="1" kern="1200" noProof="0" dirty="0" smtClean="0">
                <a:solidFill>
                  <a:srgbClr val="00338D"/>
                </a:solidFill>
                <a:latin typeface="Arial" pitchFamily="34" charset="0"/>
                <a:ea typeface="+mn-ea"/>
                <a:cs typeface="Arial" pitchFamily="34" charset="0"/>
              </a:defRPr>
            </a:lvl3pPr>
            <a:lvl4pPr marL="539750" indent="-177800">
              <a:lnSpc>
                <a:spcPct val="135000"/>
              </a:lnSpc>
              <a:buClr>
                <a:srgbClr val="97989A"/>
              </a:buClr>
              <a:buFont typeface="Wingdings" pitchFamily="2" charset="2"/>
              <a:buChar char="n"/>
              <a:defRPr lang="en-US" sz="900" b="1" kern="1200" noProof="0" dirty="0" smtClean="0">
                <a:solidFill>
                  <a:srgbClr val="00338D"/>
                </a:solidFill>
                <a:latin typeface="Arial" pitchFamily="34" charset="0"/>
                <a:ea typeface="+mn-ea"/>
                <a:cs typeface="Arial" pitchFamily="34" charset="0"/>
              </a:defRPr>
            </a:lvl4pPr>
            <a:lvl5pPr marL="719138" indent="-174625">
              <a:lnSpc>
                <a:spcPct val="135000"/>
              </a:lnSpc>
              <a:buClr>
                <a:srgbClr val="97989A"/>
              </a:buClr>
              <a:buFont typeface="Arial" pitchFamily="34" charset="0"/>
              <a:buChar char="–"/>
              <a:defRPr lang="en-US" sz="900" b="1" kern="1200" baseline="0" noProof="0" dirty="0" smtClean="0">
                <a:solidFill>
                  <a:srgbClr val="00338D"/>
                </a:solidFill>
                <a:latin typeface="Arial" pitchFamily="34" charset="0"/>
                <a:ea typeface="+mn-ea"/>
                <a:cs typeface="Arial" pitchFamily="34" charset="0"/>
              </a:defRPr>
            </a:lvl5pPr>
            <a:lvl6pPr marL="895350" indent="-17780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6pPr>
            <a:lvl7pPr marL="1079500" indent="-184150">
              <a:lnSpc>
                <a:spcPct val="100000"/>
              </a:lnSpc>
              <a:buClr>
                <a:srgbClr val="00338D"/>
              </a:buClr>
              <a:buFont typeface="Arial" pitchFamily="34" charset="0"/>
              <a:buChar char="–"/>
              <a:defRPr lang="en-US" sz="900" b="1" kern="1200" baseline="0" dirty="0" smtClean="0">
                <a:solidFill>
                  <a:srgbClr val="00338D"/>
                </a:solidFill>
                <a:latin typeface="Arial" pitchFamily="34" charset="0"/>
                <a:ea typeface="+mn-ea"/>
                <a:cs typeface="Arial" pitchFamily="34" charset="0"/>
              </a:defRPr>
            </a:lvl7pPr>
            <a:lvl8pPr marL="1257300" indent="-177800">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mn-cs"/>
              </a:defRPr>
            </a:lvl8pPr>
            <a:lvl9pPr marL="1401763" indent="-144463">
              <a:lnSpc>
                <a:spcPct val="100000"/>
              </a:lnSpc>
              <a:buClr>
                <a:srgbClr val="00338D"/>
              </a:buClr>
              <a:buFont typeface="Arial" pitchFamily="34" charset="0"/>
              <a:buChar char="–"/>
              <a:defRPr lang="en-US" sz="900" b="1" kern="1200" dirty="0" smtClean="0">
                <a:solidFill>
                  <a:srgbClr val="00338D"/>
                </a:solidFill>
                <a:latin typeface="Arial" pitchFamily="34" charset="0"/>
                <a:ea typeface="+mn-ea"/>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2" name="Footer Placeholder 11"/>
          <p:cNvSpPr>
            <a:spLocks noGrp="1"/>
          </p:cNvSpPr>
          <p:nvPr>
            <p:ph type="ftr" sz="quarter" idx="18"/>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Top_Wedge.png"/>
          <p:cNvPicPr>
            <a:picLocks noChangeAspect="1"/>
          </p:cNvPicPr>
          <p:nvPr userDrawn="1"/>
        </p:nvPicPr>
        <p:blipFill>
          <a:blip r:embed="rId45" cstate="screen"/>
          <a:stretch>
            <a:fillRect/>
          </a:stretch>
        </p:blipFill>
        <p:spPr>
          <a:xfrm>
            <a:off x="-7257" y="-7257"/>
            <a:ext cx="2115137" cy="920420"/>
          </a:xfrm>
          <a:prstGeom prst="rect">
            <a:avLst/>
          </a:prstGeom>
          <a:noFill/>
          <a:ln>
            <a:noFill/>
          </a:ln>
        </p:spPr>
      </p:pic>
      <p:sp>
        <p:nvSpPr>
          <p:cNvPr id="56" name="Text Placeholder 55"/>
          <p:cNvSpPr>
            <a:spLocks noGrp="1"/>
          </p:cNvSpPr>
          <p:nvPr>
            <p:ph type="body" idx="1"/>
          </p:nvPr>
        </p:nvSpPr>
        <p:spPr bwMode="gray">
          <a:xfrm>
            <a:off x="251520" y="1196752"/>
            <a:ext cx="8640960" cy="489607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5" name="Title Placeholder 54"/>
          <p:cNvSpPr>
            <a:spLocks noGrp="1"/>
          </p:cNvSpPr>
          <p:nvPr>
            <p:ph type="title"/>
          </p:nvPr>
        </p:nvSpPr>
        <p:spPr bwMode="gray">
          <a:xfrm>
            <a:off x="2123728" y="116632"/>
            <a:ext cx="6768752" cy="576064"/>
          </a:xfrm>
          <a:prstGeom prst="rect">
            <a:avLst/>
          </a:prstGeom>
        </p:spPr>
        <p:txBody>
          <a:bodyPr vert="horz" lIns="0" tIns="0" rIns="0" bIns="0" rtlCol="0" anchor="b" anchorCtr="0">
            <a:normAutofit/>
          </a:bodyPr>
          <a:lstStyle/>
          <a:p>
            <a:pPr lvl="0"/>
            <a:r>
              <a:rPr lang="en-US" smtClean="0"/>
              <a:t>Click to edit Master title style</a:t>
            </a:r>
            <a:endParaRPr lang="en-US" dirty="0"/>
          </a:p>
        </p:txBody>
      </p:sp>
      <p:sp>
        <p:nvSpPr>
          <p:cNvPr id="59" name="Rectangle 58"/>
          <p:cNvSpPr/>
          <p:nvPr/>
        </p:nvSpPr>
        <p:spPr bwMode="gray">
          <a:xfrm>
            <a:off x="8388424" y="6381332"/>
            <a:ext cx="504056" cy="280800"/>
          </a:xfrm>
          <a:prstGeom prst="rect">
            <a:avLst/>
          </a:prstGeom>
          <a:ln>
            <a:miter lim="800000"/>
            <a:headEnd/>
            <a:tailEnd/>
          </a:ln>
        </p:spPr>
        <p:txBody>
          <a:bodyPr vert="horz" wrap="square" lIns="72000" tIns="72000" rIns="0" bIns="0" numCol="1" anchor="t" anchorCtr="0" compatLnSpc="1">
            <a:prstTxWarp prst="textNoShape">
              <a:avLst/>
            </a:prstTxWarp>
          </a:bodyPr>
          <a:lstStyle/>
          <a:p>
            <a:pPr algn="r" rtl="0" fontAlgn="base">
              <a:spcBef>
                <a:spcPct val="40000"/>
              </a:spcBef>
              <a:spcAft>
                <a:spcPct val="0"/>
              </a:spcAft>
            </a:pPr>
            <a:fld id="{358FC8E3-FE67-4452-9F4E-9A47A20D0542}" type="slidenum">
              <a:rPr lang="en-US" sz="900" kern="1200" noProof="0" smtClean="0">
                <a:solidFill>
                  <a:srgbClr val="00338D"/>
                </a:solidFill>
                <a:latin typeface="Arial"/>
                <a:ea typeface="+mn-ea"/>
                <a:cs typeface="Arial" charset="0"/>
              </a:rPr>
              <a:pPr algn="r" rtl="0" fontAlgn="base">
                <a:spcBef>
                  <a:spcPct val="40000"/>
                </a:spcBef>
                <a:spcAft>
                  <a:spcPct val="0"/>
                </a:spcAft>
              </a:pPr>
              <a:t>‹#›</a:t>
            </a:fld>
            <a:endParaRPr lang="en-US" sz="900" kern="1200" dirty="0">
              <a:solidFill>
                <a:srgbClr val="00338D"/>
              </a:solidFill>
              <a:latin typeface="Arial"/>
              <a:ea typeface="+mn-ea"/>
              <a:cs typeface="Arial" charset="0"/>
            </a:endParaRPr>
          </a:p>
        </p:txBody>
      </p:sp>
      <p:grpSp>
        <p:nvGrpSpPr>
          <p:cNvPr id="2" name="Group 26"/>
          <p:cNvGrpSpPr>
            <a:grpSpLocks/>
          </p:cNvGrpSpPr>
          <p:nvPr/>
        </p:nvGrpSpPr>
        <p:grpSpPr bwMode="gray">
          <a:xfrm>
            <a:off x="107950" y="0"/>
            <a:ext cx="1258888" cy="928688"/>
            <a:chOff x="68" y="0"/>
            <a:chExt cx="793" cy="585"/>
          </a:xfrm>
        </p:grpSpPr>
        <p:sp>
          <p:nvSpPr>
            <p:cNvPr id="15" name="Freeform 6"/>
            <p:cNvSpPr>
              <a:spLocks noEditPoints="1"/>
            </p:cNvSpPr>
            <p:nvPr userDrawn="1"/>
          </p:nvSpPr>
          <p:spPr bwMode="gray">
            <a:xfrm>
              <a:off x="162" y="179"/>
              <a:ext cx="572" cy="230"/>
            </a:xfrm>
            <a:custGeom>
              <a:avLst/>
              <a:gdLst>
                <a:gd name="T0" fmla="*/ 2168 w 2285"/>
                <a:gd name="T1" fmla="*/ 620 h 917"/>
                <a:gd name="T2" fmla="*/ 1796 w 2285"/>
                <a:gd name="T3" fmla="*/ 698 h 917"/>
                <a:gd name="T4" fmla="*/ 1974 w 2285"/>
                <a:gd name="T5" fmla="*/ 486 h 917"/>
                <a:gd name="T6" fmla="*/ 2175 w 2285"/>
                <a:gd name="T7" fmla="*/ 448 h 917"/>
                <a:gd name="T8" fmla="*/ 1796 w 2285"/>
                <a:gd name="T9" fmla="*/ 18 h 917"/>
                <a:gd name="T10" fmla="*/ 2268 w 2285"/>
                <a:gd name="T11" fmla="*/ 698 h 917"/>
                <a:gd name="T12" fmla="*/ 1794 w 2285"/>
                <a:gd name="T13" fmla="*/ 716 h 917"/>
                <a:gd name="T14" fmla="*/ 1989 w 2285"/>
                <a:gd name="T15" fmla="*/ 814 h 917"/>
                <a:gd name="T16" fmla="*/ 1654 w 2285"/>
                <a:gd name="T17" fmla="*/ 657 h 917"/>
                <a:gd name="T18" fmla="*/ 1637 w 2285"/>
                <a:gd name="T19" fmla="*/ 417 h 917"/>
                <a:gd name="T20" fmla="*/ 1246 w 2285"/>
                <a:gd name="T21" fmla="*/ 698 h 917"/>
                <a:gd name="T22" fmla="*/ 1718 w 2285"/>
                <a:gd name="T23" fmla="*/ 425 h 917"/>
                <a:gd name="T24" fmla="*/ 1384 w 2285"/>
                <a:gd name="T25" fmla="*/ 698 h 917"/>
                <a:gd name="T26" fmla="*/ 1454 w 2285"/>
                <a:gd name="T27" fmla="*/ 698 h 917"/>
                <a:gd name="T28" fmla="*/ 969 w 2285"/>
                <a:gd name="T29" fmla="*/ 698 h 917"/>
                <a:gd name="T30" fmla="*/ 943 w 2285"/>
                <a:gd name="T31" fmla="*/ 452 h 917"/>
                <a:gd name="T32" fmla="*/ 697 w 2285"/>
                <a:gd name="T33" fmla="*/ 18 h 917"/>
                <a:gd name="T34" fmla="*/ 1168 w 2285"/>
                <a:gd name="T35" fmla="*/ 417 h 917"/>
                <a:gd name="T36" fmla="*/ 1144 w 2285"/>
                <a:gd name="T37" fmla="*/ 698 h 917"/>
                <a:gd name="T38" fmla="*/ 750 w 2285"/>
                <a:gd name="T39" fmla="*/ 631 h 917"/>
                <a:gd name="T40" fmla="*/ 718 w 2285"/>
                <a:gd name="T41" fmla="*/ 632 h 917"/>
                <a:gd name="T42" fmla="*/ 708 w 2285"/>
                <a:gd name="T43" fmla="*/ 555 h 917"/>
                <a:gd name="T44" fmla="*/ 768 w 2285"/>
                <a:gd name="T45" fmla="*/ 494 h 917"/>
                <a:gd name="T46" fmla="*/ 750 w 2285"/>
                <a:gd name="T47" fmla="*/ 631 h 917"/>
                <a:gd name="T48" fmla="*/ 544 w 2285"/>
                <a:gd name="T49" fmla="*/ 690 h 917"/>
                <a:gd name="T50" fmla="*/ 302 w 2285"/>
                <a:gd name="T51" fmla="*/ 662 h 917"/>
                <a:gd name="T52" fmla="*/ 200 w 2285"/>
                <a:gd name="T53" fmla="*/ 619 h 917"/>
                <a:gd name="T54" fmla="*/ 148 w 2285"/>
                <a:gd name="T55" fmla="*/ 18 h 917"/>
                <a:gd name="T56" fmla="*/ 619 w 2285"/>
                <a:gd name="T57" fmla="*/ 442 h 917"/>
                <a:gd name="T58" fmla="*/ 179 w 2285"/>
                <a:gd name="T59" fmla="*/ 698 h 917"/>
                <a:gd name="T60" fmla="*/ 1778 w 2285"/>
                <a:gd name="T61" fmla="*/ 0 h 917"/>
                <a:gd name="T62" fmla="*/ 1736 w 2285"/>
                <a:gd name="T63" fmla="*/ 0 h 917"/>
                <a:gd name="T64" fmla="*/ 1186 w 2285"/>
                <a:gd name="T65" fmla="*/ 417 h 917"/>
                <a:gd name="T66" fmla="*/ 679 w 2285"/>
                <a:gd name="T67" fmla="*/ 417 h 917"/>
                <a:gd name="T68" fmla="*/ 129 w 2285"/>
                <a:gd name="T69" fmla="*/ 0 h 917"/>
                <a:gd name="T70" fmla="*/ 114 w 2285"/>
                <a:gd name="T71" fmla="*/ 907 h 917"/>
                <a:gd name="T72" fmla="*/ 282 w 2285"/>
                <a:gd name="T73" fmla="*/ 907 h 917"/>
                <a:gd name="T74" fmla="*/ 536 w 2285"/>
                <a:gd name="T75" fmla="*/ 716 h 917"/>
                <a:gd name="T76" fmla="*/ 660 w 2285"/>
                <a:gd name="T77" fmla="*/ 717 h 917"/>
                <a:gd name="T78" fmla="*/ 726 w 2285"/>
                <a:gd name="T79" fmla="*/ 716 h 917"/>
                <a:gd name="T80" fmla="*/ 909 w 2285"/>
                <a:gd name="T81" fmla="*/ 907 h 917"/>
                <a:gd name="T82" fmla="*/ 1144 w 2285"/>
                <a:gd name="T83" fmla="*/ 716 h 917"/>
                <a:gd name="T84" fmla="*/ 1372 w 2285"/>
                <a:gd name="T85" fmla="*/ 716 h 917"/>
                <a:gd name="T86" fmla="*/ 1534 w 2285"/>
                <a:gd name="T87" fmla="*/ 907 h 917"/>
                <a:gd name="T88" fmla="*/ 1697 w 2285"/>
                <a:gd name="T89" fmla="*/ 865 h 917"/>
                <a:gd name="T90" fmla="*/ 2145 w 2285"/>
                <a:gd name="T91" fmla="*/ 716 h 917"/>
                <a:gd name="T92" fmla="*/ 1778 w 2285"/>
                <a:gd name="T93" fmla="*/ 0 h 9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85"/>
                <a:gd name="T142" fmla="*/ 0 h 917"/>
                <a:gd name="T143" fmla="*/ 2285 w 2285"/>
                <a:gd name="T144" fmla="*/ 917 h 9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85" h="917">
                  <a:moveTo>
                    <a:pt x="2268" y="698"/>
                  </a:moveTo>
                  <a:cubicBezTo>
                    <a:pt x="2149" y="698"/>
                    <a:pt x="2149" y="698"/>
                    <a:pt x="2149" y="698"/>
                  </a:cubicBezTo>
                  <a:cubicBezTo>
                    <a:pt x="2168" y="620"/>
                    <a:pt x="2168" y="620"/>
                    <a:pt x="2168" y="620"/>
                  </a:cubicBezTo>
                  <a:cubicBezTo>
                    <a:pt x="1930" y="620"/>
                    <a:pt x="1930" y="620"/>
                    <a:pt x="1930" y="620"/>
                  </a:cubicBezTo>
                  <a:cubicBezTo>
                    <a:pt x="1911" y="698"/>
                    <a:pt x="1911" y="698"/>
                    <a:pt x="1911" y="698"/>
                  </a:cubicBezTo>
                  <a:cubicBezTo>
                    <a:pt x="1796" y="698"/>
                    <a:pt x="1796" y="698"/>
                    <a:pt x="1796" y="698"/>
                  </a:cubicBezTo>
                  <a:cubicBezTo>
                    <a:pt x="1796" y="682"/>
                    <a:pt x="1796" y="682"/>
                    <a:pt x="1796" y="682"/>
                  </a:cubicBezTo>
                  <a:cubicBezTo>
                    <a:pt x="1798" y="674"/>
                    <a:pt x="1799" y="664"/>
                    <a:pt x="1802" y="654"/>
                  </a:cubicBezTo>
                  <a:cubicBezTo>
                    <a:pt x="1822" y="570"/>
                    <a:pt x="1878" y="486"/>
                    <a:pt x="1974" y="486"/>
                  </a:cubicBezTo>
                  <a:cubicBezTo>
                    <a:pt x="2012" y="486"/>
                    <a:pt x="2050" y="501"/>
                    <a:pt x="2045" y="553"/>
                  </a:cubicBezTo>
                  <a:cubicBezTo>
                    <a:pt x="2186" y="553"/>
                    <a:pt x="2186" y="553"/>
                    <a:pt x="2186" y="553"/>
                  </a:cubicBezTo>
                  <a:cubicBezTo>
                    <a:pt x="2192" y="529"/>
                    <a:pt x="2201" y="486"/>
                    <a:pt x="2175" y="448"/>
                  </a:cubicBezTo>
                  <a:cubicBezTo>
                    <a:pt x="2144" y="406"/>
                    <a:pt x="2084" y="390"/>
                    <a:pt x="2005" y="390"/>
                  </a:cubicBezTo>
                  <a:cubicBezTo>
                    <a:pt x="1949" y="390"/>
                    <a:pt x="1867" y="399"/>
                    <a:pt x="1796" y="445"/>
                  </a:cubicBezTo>
                  <a:cubicBezTo>
                    <a:pt x="1796" y="18"/>
                    <a:pt x="1796" y="18"/>
                    <a:pt x="1796" y="18"/>
                  </a:cubicBezTo>
                  <a:cubicBezTo>
                    <a:pt x="2268" y="18"/>
                    <a:pt x="2268" y="18"/>
                    <a:pt x="2268" y="18"/>
                  </a:cubicBezTo>
                  <a:cubicBezTo>
                    <a:pt x="2268" y="698"/>
                    <a:pt x="2268" y="698"/>
                    <a:pt x="2268" y="698"/>
                  </a:cubicBezTo>
                  <a:cubicBezTo>
                    <a:pt x="2268" y="698"/>
                    <a:pt x="2268" y="698"/>
                    <a:pt x="2268" y="698"/>
                  </a:cubicBezTo>
                  <a:close/>
                  <a:moveTo>
                    <a:pt x="1989" y="814"/>
                  </a:moveTo>
                  <a:cubicBezTo>
                    <a:pt x="1962" y="818"/>
                    <a:pt x="1935" y="822"/>
                    <a:pt x="1910" y="822"/>
                  </a:cubicBezTo>
                  <a:cubicBezTo>
                    <a:pt x="1842" y="822"/>
                    <a:pt x="1795" y="790"/>
                    <a:pt x="1794" y="716"/>
                  </a:cubicBezTo>
                  <a:cubicBezTo>
                    <a:pt x="2013" y="716"/>
                    <a:pt x="2013" y="716"/>
                    <a:pt x="2013" y="716"/>
                  </a:cubicBezTo>
                  <a:cubicBezTo>
                    <a:pt x="1989" y="814"/>
                    <a:pt x="1989" y="814"/>
                    <a:pt x="1989" y="814"/>
                  </a:cubicBezTo>
                  <a:cubicBezTo>
                    <a:pt x="1989" y="814"/>
                    <a:pt x="1989" y="814"/>
                    <a:pt x="1989" y="814"/>
                  </a:cubicBezTo>
                  <a:close/>
                  <a:moveTo>
                    <a:pt x="1718" y="425"/>
                  </a:moveTo>
                  <a:cubicBezTo>
                    <a:pt x="1718" y="522"/>
                    <a:pt x="1718" y="522"/>
                    <a:pt x="1718" y="522"/>
                  </a:cubicBezTo>
                  <a:cubicBezTo>
                    <a:pt x="1685" y="568"/>
                    <a:pt x="1664" y="617"/>
                    <a:pt x="1654" y="657"/>
                  </a:cubicBezTo>
                  <a:cubicBezTo>
                    <a:pt x="1651" y="671"/>
                    <a:pt x="1648" y="685"/>
                    <a:pt x="1647" y="698"/>
                  </a:cubicBezTo>
                  <a:cubicBezTo>
                    <a:pt x="1578" y="698"/>
                    <a:pt x="1578" y="698"/>
                    <a:pt x="1578" y="698"/>
                  </a:cubicBezTo>
                  <a:cubicBezTo>
                    <a:pt x="1637" y="417"/>
                    <a:pt x="1637" y="417"/>
                    <a:pt x="1637" y="417"/>
                  </a:cubicBezTo>
                  <a:cubicBezTo>
                    <a:pt x="1437" y="417"/>
                    <a:pt x="1437" y="417"/>
                    <a:pt x="1437" y="417"/>
                  </a:cubicBezTo>
                  <a:cubicBezTo>
                    <a:pt x="1259" y="698"/>
                    <a:pt x="1259" y="698"/>
                    <a:pt x="1259" y="698"/>
                  </a:cubicBezTo>
                  <a:cubicBezTo>
                    <a:pt x="1246" y="698"/>
                    <a:pt x="1246" y="698"/>
                    <a:pt x="1246" y="698"/>
                  </a:cubicBezTo>
                  <a:cubicBezTo>
                    <a:pt x="1246" y="18"/>
                    <a:pt x="1246" y="18"/>
                    <a:pt x="1246" y="18"/>
                  </a:cubicBezTo>
                  <a:cubicBezTo>
                    <a:pt x="1718" y="18"/>
                    <a:pt x="1718" y="18"/>
                    <a:pt x="1718" y="18"/>
                  </a:cubicBezTo>
                  <a:cubicBezTo>
                    <a:pt x="1718" y="425"/>
                    <a:pt x="1718" y="425"/>
                    <a:pt x="1718" y="425"/>
                  </a:cubicBezTo>
                  <a:cubicBezTo>
                    <a:pt x="1718" y="425"/>
                    <a:pt x="1718" y="425"/>
                    <a:pt x="1718" y="425"/>
                  </a:cubicBezTo>
                  <a:close/>
                  <a:moveTo>
                    <a:pt x="1454" y="698"/>
                  </a:moveTo>
                  <a:cubicBezTo>
                    <a:pt x="1384" y="698"/>
                    <a:pt x="1384" y="698"/>
                    <a:pt x="1384" y="698"/>
                  </a:cubicBezTo>
                  <a:cubicBezTo>
                    <a:pt x="1491" y="530"/>
                    <a:pt x="1491" y="530"/>
                    <a:pt x="1491" y="530"/>
                  </a:cubicBezTo>
                  <a:cubicBezTo>
                    <a:pt x="1454" y="698"/>
                    <a:pt x="1454" y="698"/>
                    <a:pt x="1454" y="698"/>
                  </a:cubicBezTo>
                  <a:cubicBezTo>
                    <a:pt x="1454" y="698"/>
                    <a:pt x="1454" y="698"/>
                    <a:pt x="1454" y="698"/>
                  </a:cubicBezTo>
                  <a:close/>
                  <a:moveTo>
                    <a:pt x="1168" y="417"/>
                  </a:moveTo>
                  <a:cubicBezTo>
                    <a:pt x="1050" y="417"/>
                    <a:pt x="1050" y="417"/>
                    <a:pt x="1050" y="417"/>
                  </a:cubicBezTo>
                  <a:cubicBezTo>
                    <a:pt x="969" y="698"/>
                    <a:pt x="969" y="698"/>
                    <a:pt x="969" y="698"/>
                  </a:cubicBezTo>
                  <a:cubicBezTo>
                    <a:pt x="844" y="698"/>
                    <a:pt x="844" y="698"/>
                    <a:pt x="844" y="698"/>
                  </a:cubicBezTo>
                  <a:cubicBezTo>
                    <a:pt x="908" y="675"/>
                    <a:pt x="947" y="630"/>
                    <a:pt x="959" y="563"/>
                  </a:cubicBezTo>
                  <a:cubicBezTo>
                    <a:pt x="969" y="511"/>
                    <a:pt x="964" y="477"/>
                    <a:pt x="943" y="452"/>
                  </a:cubicBezTo>
                  <a:cubicBezTo>
                    <a:pt x="911" y="413"/>
                    <a:pt x="847" y="416"/>
                    <a:pt x="791" y="416"/>
                  </a:cubicBezTo>
                  <a:cubicBezTo>
                    <a:pt x="781" y="416"/>
                    <a:pt x="697" y="417"/>
                    <a:pt x="697" y="417"/>
                  </a:cubicBezTo>
                  <a:cubicBezTo>
                    <a:pt x="697" y="18"/>
                    <a:pt x="697" y="18"/>
                    <a:pt x="697" y="18"/>
                  </a:cubicBezTo>
                  <a:cubicBezTo>
                    <a:pt x="1168" y="18"/>
                    <a:pt x="1168" y="18"/>
                    <a:pt x="1168" y="18"/>
                  </a:cubicBezTo>
                  <a:cubicBezTo>
                    <a:pt x="1168" y="417"/>
                    <a:pt x="1168" y="417"/>
                    <a:pt x="1168" y="417"/>
                  </a:cubicBezTo>
                  <a:cubicBezTo>
                    <a:pt x="1168" y="417"/>
                    <a:pt x="1168" y="417"/>
                    <a:pt x="1168" y="417"/>
                  </a:cubicBezTo>
                  <a:close/>
                  <a:moveTo>
                    <a:pt x="1093" y="698"/>
                  </a:moveTo>
                  <a:cubicBezTo>
                    <a:pt x="1142" y="522"/>
                    <a:pt x="1142" y="522"/>
                    <a:pt x="1142" y="522"/>
                  </a:cubicBezTo>
                  <a:cubicBezTo>
                    <a:pt x="1144" y="698"/>
                    <a:pt x="1144" y="698"/>
                    <a:pt x="1144" y="698"/>
                  </a:cubicBezTo>
                  <a:cubicBezTo>
                    <a:pt x="1093" y="698"/>
                    <a:pt x="1093" y="698"/>
                    <a:pt x="1093" y="698"/>
                  </a:cubicBezTo>
                  <a:cubicBezTo>
                    <a:pt x="1093" y="698"/>
                    <a:pt x="1093" y="698"/>
                    <a:pt x="1093" y="698"/>
                  </a:cubicBezTo>
                  <a:close/>
                  <a:moveTo>
                    <a:pt x="750" y="631"/>
                  </a:moveTo>
                  <a:cubicBezTo>
                    <a:pt x="749" y="631"/>
                    <a:pt x="749" y="631"/>
                    <a:pt x="749" y="631"/>
                  </a:cubicBezTo>
                  <a:cubicBezTo>
                    <a:pt x="745" y="632"/>
                    <a:pt x="740" y="632"/>
                    <a:pt x="735" y="632"/>
                  </a:cubicBezTo>
                  <a:cubicBezTo>
                    <a:pt x="728" y="632"/>
                    <a:pt x="723" y="632"/>
                    <a:pt x="718" y="632"/>
                  </a:cubicBezTo>
                  <a:cubicBezTo>
                    <a:pt x="687" y="632"/>
                    <a:pt x="687" y="632"/>
                    <a:pt x="687" y="632"/>
                  </a:cubicBezTo>
                  <a:cubicBezTo>
                    <a:pt x="702" y="581"/>
                    <a:pt x="702" y="581"/>
                    <a:pt x="702" y="581"/>
                  </a:cubicBezTo>
                  <a:cubicBezTo>
                    <a:pt x="708" y="555"/>
                    <a:pt x="708" y="555"/>
                    <a:pt x="708" y="555"/>
                  </a:cubicBezTo>
                  <a:cubicBezTo>
                    <a:pt x="724" y="495"/>
                    <a:pt x="724" y="495"/>
                    <a:pt x="724" y="495"/>
                  </a:cubicBezTo>
                  <a:cubicBezTo>
                    <a:pt x="731" y="495"/>
                    <a:pt x="738" y="495"/>
                    <a:pt x="744" y="495"/>
                  </a:cubicBezTo>
                  <a:cubicBezTo>
                    <a:pt x="752" y="494"/>
                    <a:pt x="760" y="494"/>
                    <a:pt x="768" y="494"/>
                  </a:cubicBezTo>
                  <a:cubicBezTo>
                    <a:pt x="808" y="494"/>
                    <a:pt x="833" y="497"/>
                    <a:pt x="842" y="510"/>
                  </a:cubicBezTo>
                  <a:cubicBezTo>
                    <a:pt x="849" y="519"/>
                    <a:pt x="848" y="536"/>
                    <a:pt x="840" y="561"/>
                  </a:cubicBezTo>
                  <a:cubicBezTo>
                    <a:pt x="826" y="605"/>
                    <a:pt x="808" y="627"/>
                    <a:pt x="750" y="631"/>
                  </a:cubicBezTo>
                  <a:moveTo>
                    <a:pt x="619" y="442"/>
                  </a:moveTo>
                  <a:cubicBezTo>
                    <a:pt x="611" y="466"/>
                    <a:pt x="611" y="466"/>
                    <a:pt x="611" y="466"/>
                  </a:cubicBezTo>
                  <a:cubicBezTo>
                    <a:pt x="544" y="690"/>
                    <a:pt x="544" y="690"/>
                    <a:pt x="544" y="690"/>
                  </a:cubicBezTo>
                  <a:cubicBezTo>
                    <a:pt x="541" y="698"/>
                    <a:pt x="541" y="698"/>
                    <a:pt x="541" y="698"/>
                  </a:cubicBezTo>
                  <a:cubicBezTo>
                    <a:pt x="319" y="698"/>
                    <a:pt x="319" y="698"/>
                    <a:pt x="319" y="698"/>
                  </a:cubicBezTo>
                  <a:cubicBezTo>
                    <a:pt x="302" y="662"/>
                    <a:pt x="302" y="662"/>
                    <a:pt x="302" y="662"/>
                  </a:cubicBezTo>
                  <a:cubicBezTo>
                    <a:pt x="541" y="417"/>
                    <a:pt x="541" y="417"/>
                    <a:pt x="541" y="417"/>
                  </a:cubicBezTo>
                  <a:cubicBezTo>
                    <a:pt x="387" y="417"/>
                    <a:pt x="387" y="417"/>
                    <a:pt x="387" y="417"/>
                  </a:cubicBezTo>
                  <a:cubicBezTo>
                    <a:pt x="200" y="619"/>
                    <a:pt x="200" y="619"/>
                    <a:pt x="200" y="619"/>
                  </a:cubicBezTo>
                  <a:cubicBezTo>
                    <a:pt x="261" y="417"/>
                    <a:pt x="261" y="417"/>
                    <a:pt x="261" y="417"/>
                  </a:cubicBezTo>
                  <a:cubicBezTo>
                    <a:pt x="148" y="417"/>
                    <a:pt x="148" y="417"/>
                    <a:pt x="148" y="417"/>
                  </a:cubicBezTo>
                  <a:cubicBezTo>
                    <a:pt x="148" y="18"/>
                    <a:pt x="148" y="18"/>
                    <a:pt x="148" y="18"/>
                  </a:cubicBezTo>
                  <a:cubicBezTo>
                    <a:pt x="619" y="18"/>
                    <a:pt x="619" y="18"/>
                    <a:pt x="619" y="18"/>
                  </a:cubicBezTo>
                  <a:cubicBezTo>
                    <a:pt x="619" y="442"/>
                    <a:pt x="619" y="442"/>
                    <a:pt x="619" y="442"/>
                  </a:cubicBezTo>
                  <a:cubicBezTo>
                    <a:pt x="619" y="442"/>
                    <a:pt x="619" y="442"/>
                    <a:pt x="619" y="442"/>
                  </a:cubicBezTo>
                  <a:close/>
                  <a:moveTo>
                    <a:pt x="177" y="698"/>
                  </a:moveTo>
                  <a:cubicBezTo>
                    <a:pt x="177" y="696"/>
                    <a:pt x="177" y="696"/>
                    <a:pt x="177" y="696"/>
                  </a:cubicBezTo>
                  <a:cubicBezTo>
                    <a:pt x="179" y="698"/>
                    <a:pt x="179" y="698"/>
                    <a:pt x="179" y="698"/>
                  </a:cubicBezTo>
                  <a:cubicBezTo>
                    <a:pt x="177" y="698"/>
                    <a:pt x="177" y="698"/>
                    <a:pt x="177" y="698"/>
                  </a:cubicBezTo>
                  <a:cubicBezTo>
                    <a:pt x="177" y="698"/>
                    <a:pt x="177" y="698"/>
                    <a:pt x="177" y="698"/>
                  </a:cubicBezTo>
                  <a:close/>
                  <a:moveTo>
                    <a:pt x="1778" y="0"/>
                  </a:moveTo>
                  <a:cubicBezTo>
                    <a:pt x="1778" y="458"/>
                    <a:pt x="1778" y="458"/>
                    <a:pt x="1778" y="458"/>
                  </a:cubicBezTo>
                  <a:cubicBezTo>
                    <a:pt x="1762" y="470"/>
                    <a:pt x="1749" y="484"/>
                    <a:pt x="1736" y="498"/>
                  </a:cubicBezTo>
                  <a:cubicBezTo>
                    <a:pt x="1736" y="0"/>
                    <a:pt x="1736" y="0"/>
                    <a:pt x="1736" y="0"/>
                  </a:cubicBezTo>
                  <a:cubicBezTo>
                    <a:pt x="1229" y="0"/>
                    <a:pt x="1229" y="0"/>
                    <a:pt x="1229" y="0"/>
                  </a:cubicBezTo>
                  <a:cubicBezTo>
                    <a:pt x="1229" y="417"/>
                    <a:pt x="1229" y="417"/>
                    <a:pt x="1229" y="417"/>
                  </a:cubicBezTo>
                  <a:cubicBezTo>
                    <a:pt x="1186" y="417"/>
                    <a:pt x="1186" y="417"/>
                    <a:pt x="1186" y="417"/>
                  </a:cubicBezTo>
                  <a:cubicBezTo>
                    <a:pt x="1186" y="0"/>
                    <a:pt x="1186" y="0"/>
                    <a:pt x="1186" y="0"/>
                  </a:cubicBezTo>
                  <a:cubicBezTo>
                    <a:pt x="679" y="0"/>
                    <a:pt x="679" y="0"/>
                    <a:pt x="679" y="0"/>
                  </a:cubicBezTo>
                  <a:cubicBezTo>
                    <a:pt x="679" y="417"/>
                    <a:pt x="679" y="417"/>
                    <a:pt x="679" y="417"/>
                  </a:cubicBezTo>
                  <a:cubicBezTo>
                    <a:pt x="637" y="417"/>
                    <a:pt x="637" y="417"/>
                    <a:pt x="637" y="417"/>
                  </a:cubicBezTo>
                  <a:cubicBezTo>
                    <a:pt x="637" y="0"/>
                    <a:pt x="637" y="0"/>
                    <a:pt x="637" y="0"/>
                  </a:cubicBezTo>
                  <a:cubicBezTo>
                    <a:pt x="129" y="0"/>
                    <a:pt x="129" y="0"/>
                    <a:pt x="129" y="0"/>
                  </a:cubicBezTo>
                  <a:cubicBezTo>
                    <a:pt x="129" y="476"/>
                    <a:pt x="129" y="476"/>
                    <a:pt x="129" y="476"/>
                  </a:cubicBezTo>
                  <a:cubicBezTo>
                    <a:pt x="0" y="907"/>
                    <a:pt x="0" y="907"/>
                    <a:pt x="0" y="907"/>
                  </a:cubicBezTo>
                  <a:cubicBezTo>
                    <a:pt x="114" y="907"/>
                    <a:pt x="114" y="907"/>
                    <a:pt x="114" y="907"/>
                  </a:cubicBezTo>
                  <a:cubicBezTo>
                    <a:pt x="171" y="716"/>
                    <a:pt x="171" y="716"/>
                    <a:pt x="171" y="716"/>
                  </a:cubicBezTo>
                  <a:cubicBezTo>
                    <a:pt x="188" y="716"/>
                    <a:pt x="188" y="716"/>
                    <a:pt x="188" y="716"/>
                  </a:cubicBezTo>
                  <a:cubicBezTo>
                    <a:pt x="282" y="907"/>
                    <a:pt x="282" y="907"/>
                    <a:pt x="282" y="907"/>
                  </a:cubicBezTo>
                  <a:cubicBezTo>
                    <a:pt x="420" y="907"/>
                    <a:pt x="420" y="907"/>
                    <a:pt x="420" y="907"/>
                  </a:cubicBezTo>
                  <a:cubicBezTo>
                    <a:pt x="328" y="716"/>
                    <a:pt x="328" y="716"/>
                    <a:pt x="328" y="716"/>
                  </a:cubicBezTo>
                  <a:cubicBezTo>
                    <a:pt x="536" y="716"/>
                    <a:pt x="536" y="716"/>
                    <a:pt x="536" y="716"/>
                  </a:cubicBezTo>
                  <a:cubicBezTo>
                    <a:pt x="478" y="907"/>
                    <a:pt x="478" y="907"/>
                    <a:pt x="478" y="907"/>
                  </a:cubicBezTo>
                  <a:cubicBezTo>
                    <a:pt x="602" y="907"/>
                    <a:pt x="602" y="907"/>
                    <a:pt x="602" y="907"/>
                  </a:cubicBezTo>
                  <a:cubicBezTo>
                    <a:pt x="660" y="717"/>
                    <a:pt x="660" y="717"/>
                    <a:pt x="660" y="717"/>
                  </a:cubicBezTo>
                  <a:cubicBezTo>
                    <a:pt x="687" y="717"/>
                    <a:pt x="687" y="717"/>
                    <a:pt x="687" y="717"/>
                  </a:cubicBezTo>
                  <a:cubicBezTo>
                    <a:pt x="687" y="716"/>
                    <a:pt x="687" y="716"/>
                    <a:pt x="687" y="716"/>
                  </a:cubicBezTo>
                  <a:cubicBezTo>
                    <a:pt x="726" y="716"/>
                    <a:pt x="726" y="716"/>
                    <a:pt x="726" y="716"/>
                  </a:cubicBezTo>
                  <a:cubicBezTo>
                    <a:pt x="729" y="716"/>
                    <a:pt x="729" y="716"/>
                    <a:pt x="729" y="716"/>
                  </a:cubicBezTo>
                  <a:cubicBezTo>
                    <a:pt x="964" y="716"/>
                    <a:pt x="964" y="716"/>
                    <a:pt x="964" y="716"/>
                  </a:cubicBezTo>
                  <a:cubicBezTo>
                    <a:pt x="909" y="907"/>
                    <a:pt x="909" y="907"/>
                    <a:pt x="909" y="907"/>
                  </a:cubicBezTo>
                  <a:cubicBezTo>
                    <a:pt x="1035" y="907"/>
                    <a:pt x="1035" y="907"/>
                    <a:pt x="1035" y="907"/>
                  </a:cubicBezTo>
                  <a:cubicBezTo>
                    <a:pt x="1088" y="716"/>
                    <a:pt x="1088" y="716"/>
                    <a:pt x="1088" y="716"/>
                  </a:cubicBezTo>
                  <a:cubicBezTo>
                    <a:pt x="1144" y="716"/>
                    <a:pt x="1144" y="716"/>
                    <a:pt x="1144" y="716"/>
                  </a:cubicBezTo>
                  <a:cubicBezTo>
                    <a:pt x="1146" y="907"/>
                    <a:pt x="1146" y="907"/>
                    <a:pt x="1146" y="907"/>
                  </a:cubicBezTo>
                  <a:cubicBezTo>
                    <a:pt x="1251" y="907"/>
                    <a:pt x="1251" y="907"/>
                    <a:pt x="1251" y="907"/>
                  </a:cubicBezTo>
                  <a:cubicBezTo>
                    <a:pt x="1372" y="716"/>
                    <a:pt x="1372" y="716"/>
                    <a:pt x="1372" y="716"/>
                  </a:cubicBezTo>
                  <a:cubicBezTo>
                    <a:pt x="1451" y="716"/>
                    <a:pt x="1451" y="716"/>
                    <a:pt x="1451" y="716"/>
                  </a:cubicBezTo>
                  <a:cubicBezTo>
                    <a:pt x="1410" y="907"/>
                    <a:pt x="1410" y="907"/>
                    <a:pt x="1410" y="907"/>
                  </a:cubicBezTo>
                  <a:cubicBezTo>
                    <a:pt x="1534" y="907"/>
                    <a:pt x="1534" y="907"/>
                    <a:pt x="1534" y="907"/>
                  </a:cubicBezTo>
                  <a:cubicBezTo>
                    <a:pt x="1574" y="716"/>
                    <a:pt x="1574" y="716"/>
                    <a:pt x="1574" y="716"/>
                  </a:cubicBezTo>
                  <a:cubicBezTo>
                    <a:pt x="1645" y="716"/>
                    <a:pt x="1645" y="716"/>
                    <a:pt x="1645" y="716"/>
                  </a:cubicBezTo>
                  <a:cubicBezTo>
                    <a:pt x="1642" y="775"/>
                    <a:pt x="1657" y="829"/>
                    <a:pt x="1697" y="865"/>
                  </a:cubicBezTo>
                  <a:cubicBezTo>
                    <a:pt x="1744" y="909"/>
                    <a:pt x="1818" y="917"/>
                    <a:pt x="1872" y="917"/>
                  </a:cubicBezTo>
                  <a:cubicBezTo>
                    <a:pt x="1947" y="917"/>
                    <a:pt x="2024" y="907"/>
                    <a:pt x="2102" y="889"/>
                  </a:cubicBezTo>
                  <a:cubicBezTo>
                    <a:pt x="2145" y="716"/>
                    <a:pt x="2145" y="716"/>
                    <a:pt x="2145" y="716"/>
                  </a:cubicBezTo>
                  <a:cubicBezTo>
                    <a:pt x="2285" y="716"/>
                    <a:pt x="2285" y="716"/>
                    <a:pt x="2285" y="716"/>
                  </a:cubicBezTo>
                  <a:cubicBezTo>
                    <a:pt x="2285" y="0"/>
                    <a:pt x="2285" y="0"/>
                    <a:pt x="2285" y="0"/>
                  </a:cubicBezTo>
                  <a:cubicBezTo>
                    <a:pt x="1778" y="0"/>
                    <a:pt x="1778" y="0"/>
                    <a:pt x="1778" y="0"/>
                  </a:cubicBezTo>
                  <a:cubicBezTo>
                    <a:pt x="1778" y="0"/>
                    <a:pt x="1778" y="0"/>
                    <a:pt x="1778" y="0"/>
                  </a:cubicBezTo>
                  <a:close/>
                </a:path>
              </a:pathLst>
            </a:custGeom>
            <a:solidFill>
              <a:schemeClr val="bg1"/>
            </a:solidFill>
            <a:ln w="9525">
              <a:noFill/>
              <a:round/>
              <a:headEnd/>
              <a:tailEnd/>
            </a:ln>
          </p:spPr>
          <p:txBody>
            <a:bodyPr/>
            <a:lstStyle/>
            <a:p>
              <a:endParaRPr lang="en-GB" dirty="0"/>
            </a:p>
          </p:txBody>
        </p:sp>
        <p:sp>
          <p:nvSpPr>
            <p:cNvPr id="16" name="Freeform 7"/>
            <p:cNvSpPr>
              <a:spLocks noEditPoints="1"/>
            </p:cNvSpPr>
            <p:nvPr userDrawn="1"/>
          </p:nvSpPr>
          <p:spPr bwMode="gray">
            <a:xfrm>
              <a:off x="68" y="0"/>
              <a:ext cx="793" cy="585"/>
            </a:xfrm>
            <a:custGeom>
              <a:avLst/>
              <a:gdLst>
                <a:gd name="T0" fmla="*/ 231 w 1447"/>
                <a:gd name="T1" fmla="*/ 327 h 1068"/>
                <a:gd name="T2" fmla="*/ 0 w 1447"/>
                <a:gd name="T3" fmla="*/ 327 h 1068"/>
                <a:gd name="T4" fmla="*/ 0 w 1447"/>
                <a:gd name="T5" fmla="*/ 0 h 1068"/>
                <a:gd name="T6" fmla="*/ 231 w 1447"/>
                <a:gd name="T7" fmla="*/ 0 h 1068"/>
                <a:gd name="T8" fmla="*/ 231 w 1447"/>
                <a:gd name="T9" fmla="*/ 327 h 1068"/>
                <a:gd name="T10" fmla="*/ 1447 w 1447"/>
                <a:gd name="T11" fmla="*/ 0 h 1068"/>
                <a:gd name="T12" fmla="*/ 1215 w 1447"/>
                <a:gd name="T13" fmla="*/ 0 h 1068"/>
                <a:gd name="T14" fmla="*/ 1215 w 1447"/>
                <a:gd name="T15" fmla="*/ 327 h 1068"/>
                <a:gd name="T16" fmla="*/ 1447 w 1447"/>
                <a:gd name="T17" fmla="*/ 327 h 1068"/>
                <a:gd name="T18" fmla="*/ 1447 w 1447"/>
                <a:gd name="T19" fmla="*/ 0 h 1068"/>
                <a:gd name="T20" fmla="*/ 231 w 1447"/>
                <a:gd name="T21" fmla="*/ 741 h 1068"/>
                <a:gd name="T22" fmla="*/ 0 w 1447"/>
                <a:gd name="T23" fmla="*/ 741 h 1068"/>
                <a:gd name="T24" fmla="*/ 0 w 1447"/>
                <a:gd name="T25" fmla="*/ 1068 h 1068"/>
                <a:gd name="T26" fmla="*/ 231 w 1447"/>
                <a:gd name="T27" fmla="*/ 1068 h 1068"/>
                <a:gd name="T28" fmla="*/ 231 w 1447"/>
                <a:gd name="T29" fmla="*/ 741 h 1068"/>
                <a:gd name="T30" fmla="*/ 1447 w 1447"/>
                <a:gd name="T31" fmla="*/ 741 h 1068"/>
                <a:gd name="T32" fmla="*/ 1215 w 1447"/>
                <a:gd name="T33" fmla="*/ 741 h 1068"/>
                <a:gd name="T34" fmla="*/ 1215 w 1447"/>
                <a:gd name="T35" fmla="*/ 1068 h 1068"/>
                <a:gd name="T36" fmla="*/ 1447 w 1447"/>
                <a:gd name="T37" fmla="*/ 1068 h 1068"/>
                <a:gd name="T38" fmla="*/ 1447 w 1447"/>
                <a:gd name="T39" fmla="*/ 741 h 10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7"/>
                <a:gd name="T61" fmla="*/ 0 h 1068"/>
                <a:gd name="T62" fmla="*/ 1447 w 1447"/>
                <a:gd name="T63" fmla="*/ 1068 h 10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7" h="1068">
                  <a:moveTo>
                    <a:pt x="231" y="327"/>
                  </a:moveTo>
                  <a:lnTo>
                    <a:pt x="0" y="327"/>
                  </a:lnTo>
                  <a:lnTo>
                    <a:pt x="0" y="0"/>
                  </a:lnTo>
                  <a:lnTo>
                    <a:pt x="231" y="0"/>
                  </a:lnTo>
                  <a:lnTo>
                    <a:pt x="231" y="327"/>
                  </a:lnTo>
                  <a:close/>
                  <a:moveTo>
                    <a:pt x="1447" y="0"/>
                  </a:moveTo>
                  <a:lnTo>
                    <a:pt x="1215" y="0"/>
                  </a:lnTo>
                  <a:lnTo>
                    <a:pt x="1215" y="327"/>
                  </a:lnTo>
                  <a:lnTo>
                    <a:pt x="1447" y="327"/>
                  </a:lnTo>
                  <a:lnTo>
                    <a:pt x="1447" y="0"/>
                  </a:lnTo>
                  <a:close/>
                  <a:moveTo>
                    <a:pt x="231" y="741"/>
                  </a:moveTo>
                  <a:lnTo>
                    <a:pt x="0" y="741"/>
                  </a:lnTo>
                  <a:lnTo>
                    <a:pt x="0" y="1068"/>
                  </a:lnTo>
                  <a:lnTo>
                    <a:pt x="231" y="1068"/>
                  </a:lnTo>
                  <a:lnTo>
                    <a:pt x="231" y="741"/>
                  </a:lnTo>
                  <a:close/>
                  <a:moveTo>
                    <a:pt x="1447" y="741"/>
                  </a:moveTo>
                  <a:lnTo>
                    <a:pt x="1215" y="741"/>
                  </a:lnTo>
                  <a:lnTo>
                    <a:pt x="1215" y="1068"/>
                  </a:lnTo>
                  <a:lnTo>
                    <a:pt x="1447" y="1068"/>
                  </a:lnTo>
                  <a:lnTo>
                    <a:pt x="1447" y="741"/>
                  </a:lnTo>
                  <a:close/>
                </a:path>
              </a:pathLst>
            </a:custGeom>
            <a:noFill/>
            <a:ln w="9525">
              <a:noFill/>
              <a:round/>
              <a:headEnd/>
              <a:tailEnd/>
            </a:ln>
          </p:spPr>
          <p:txBody>
            <a:bodyPr/>
            <a:lstStyle/>
            <a:p>
              <a:endParaRPr lang="en-GB" dirty="0"/>
            </a:p>
          </p:txBody>
        </p:sp>
      </p:grpSp>
      <p:sp>
        <p:nvSpPr>
          <p:cNvPr id="11" name="Footer Placeholder 10"/>
          <p:cNvSpPr>
            <a:spLocks noGrp="1"/>
          </p:cNvSpPr>
          <p:nvPr>
            <p:ph type="ftr" sz="quarter" idx="3"/>
          </p:nvPr>
        </p:nvSpPr>
        <p:spPr>
          <a:xfrm>
            <a:off x="5060515" y="6375401"/>
            <a:ext cx="3595536" cy="283464"/>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Line 31"/>
          <p:cNvSpPr>
            <a:spLocks noChangeShapeType="1"/>
          </p:cNvSpPr>
          <p:nvPr userDrawn="1"/>
        </p:nvSpPr>
        <p:spPr bwMode="gray">
          <a:xfrm>
            <a:off x="0" y="908720"/>
            <a:ext cx="9136674" cy="0"/>
          </a:xfrm>
          <a:prstGeom prst="line">
            <a:avLst/>
          </a:prstGeom>
          <a:noFill/>
          <a:ln w="6350">
            <a:solidFill>
              <a:srgbClr val="97989A"/>
            </a:solidFill>
            <a:miter lim="800000"/>
            <a:headEnd/>
            <a:tailEnd/>
          </a:ln>
        </p:spPr>
        <p:txBody>
          <a:bodyPr/>
          <a:lstStyle/>
          <a:p>
            <a:endParaRPr lang="en-GB" dirty="0"/>
          </a:p>
        </p:txBody>
      </p:sp>
      <p:sp>
        <p:nvSpPr>
          <p:cNvPr id="58" name="Text Box 8"/>
          <p:cNvSpPr txBox="1">
            <a:spLocks noChangeArrowheads="1"/>
          </p:cNvSpPr>
          <p:nvPr>
            <p:custDataLst>
              <p:tags r:id="rId44"/>
            </p:custDataLst>
          </p:nvPr>
        </p:nvSpPr>
        <p:spPr bwMode="gray">
          <a:xfrm>
            <a:off x="251520" y="6381329"/>
            <a:ext cx="4257850" cy="257369"/>
          </a:xfrm>
          <a:prstGeom prst="rect">
            <a:avLst/>
          </a:prstGeom>
          <a:noFill/>
          <a:ln w="9525">
            <a:noFill/>
            <a:miter lim="800000"/>
            <a:headEnd/>
            <a:tailEnd/>
          </a:ln>
          <a:effectLst/>
        </p:spPr>
        <p:txBody>
          <a:bodyPr wrap="square" lIns="0" tIns="72000" rIns="0" bIns="0">
            <a:spAutoFit/>
          </a:bodyPr>
          <a:lstStyle/>
          <a:p>
            <a:pPr algn="l">
              <a:spcBef>
                <a:spcPct val="40000"/>
              </a:spcBef>
            </a:pPr>
            <a:r>
              <a:rPr lang="en-US" sz="600" dirty="0" smtClean="0">
                <a:solidFill>
                  <a:srgbClr val="00338D"/>
                </a:solidFill>
                <a:latin typeface="Arial"/>
              </a:rPr>
              <a:t>© 2015 KPMG LLP, a Delaware limited liability partnership and the U.S. member firm of the KPMG network of independent member firms affiliated with KPMG International Cooperative (“KPMG International”), a Swiss entity. All rights reserved.</a:t>
            </a:r>
            <a:endParaRPr lang="en-US" sz="600" dirty="0">
              <a:solidFill>
                <a:srgbClr val="00338D"/>
              </a:solidFill>
              <a:latin typeface="Arial"/>
            </a:endParaRPr>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53" r:id="rId29"/>
    <p:sldLayoutId id="2147483954" r:id="rId30"/>
    <p:sldLayoutId id="2147483955" r:id="rId31"/>
    <p:sldLayoutId id="2147483957" r:id="rId32"/>
    <p:sldLayoutId id="2147483958" r:id="rId33"/>
    <p:sldLayoutId id="2147483959" r:id="rId34"/>
    <p:sldLayoutId id="2147483961" r:id="rId35"/>
    <p:sldLayoutId id="2147483962" r:id="rId36"/>
    <p:sldLayoutId id="2147483963" r:id="rId37"/>
    <p:sldLayoutId id="2147483964" r:id="rId38"/>
    <p:sldLayoutId id="2147483965" r:id="rId39"/>
    <p:sldLayoutId id="2147483967" r:id="rId40"/>
    <p:sldLayoutId id="2147483968" r:id="rId41"/>
    <p:sldLayoutId id="2147483969" r:id="rId42"/>
  </p:sldLayoutIdLst>
  <p:txStyles>
    <p:titleStyle>
      <a:lvl1pPr algn="l" defTabSz="914400" rtl="0" eaLnBrk="1" latinLnBrk="0" hangingPunct="1">
        <a:spcBef>
          <a:spcPct val="0"/>
        </a:spcBef>
        <a:buNone/>
        <a:defRPr lang="en-GB" sz="1600" b="1" kern="1200" noProof="0" dirty="0" smtClean="0">
          <a:solidFill>
            <a:srgbClr val="00338D"/>
          </a:solidFill>
          <a:latin typeface="Arial"/>
          <a:ea typeface="+mj-ea"/>
          <a:cs typeface="Arial" pitchFamily="34" charset="0"/>
        </a:defRPr>
      </a:lvl1pPr>
      <a:lvl2pPr eaLnBrk="1" hangingPunct="1">
        <a:defRPr sz="1600" b="1">
          <a:solidFill>
            <a:srgbClr val="00338D"/>
          </a:solidFill>
          <a:latin typeface="+mj-lt"/>
        </a:defRPr>
      </a:lvl2pPr>
      <a:lvl3pPr eaLnBrk="1" hangingPunct="1">
        <a:defRPr sz="1600" b="1">
          <a:solidFill>
            <a:srgbClr val="00338D"/>
          </a:solidFill>
          <a:latin typeface="+mj-lt"/>
        </a:defRPr>
      </a:lvl3pPr>
      <a:lvl4pPr eaLnBrk="1" hangingPunct="1">
        <a:defRPr sz="1600" b="1">
          <a:solidFill>
            <a:srgbClr val="00338D"/>
          </a:solidFill>
          <a:latin typeface="+mj-lt"/>
        </a:defRPr>
      </a:lvl4pPr>
      <a:lvl5pPr eaLnBrk="1" hangingPunct="1">
        <a:defRPr sz="1600" b="1">
          <a:solidFill>
            <a:srgbClr val="00338D"/>
          </a:solidFill>
          <a:latin typeface="+mj-lt"/>
        </a:defRPr>
      </a:lvl5pPr>
      <a:lvl6pPr eaLnBrk="1" hangingPunct="1">
        <a:defRPr sz="1600" b="1">
          <a:solidFill>
            <a:srgbClr val="00338D"/>
          </a:solidFill>
          <a:latin typeface="+mj-lt"/>
        </a:defRPr>
      </a:lvl6pPr>
      <a:lvl7pPr eaLnBrk="1" hangingPunct="1">
        <a:defRPr sz="1600" b="1">
          <a:solidFill>
            <a:srgbClr val="00338D"/>
          </a:solidFill>
          <a:latin typeface="+mj-lt"/>
        </a:defRPr>
      </a:lvl7pPr>
      <a:lvl8pPr eaLnBrk="1" hangingPunct="1">
        <a:defRPr sz="1600" b="1">
          <a:solidFill>
            <a:srgbClr val="00338D"/>
          </a:solidFill>
          <a:latin typeface="+mj-lt"/>
        </a:defRPr>
      </a:lvl8pPr>
      <a:lvl9pPr eaLnBrk="1" hangingPunct="1">
        <a:defRPr sz="1600" b="1">
          <a:solidFill>
            <a:srgbClr val="00338D"/>
          </a:solidFill>
          <a:latin typeface="+mj-lt"/>
        </a:defRPr>
      </a:lvl9pPr>
    </p:titleStyle>
    <p:body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11.xml"/><Relationship Id="rId7" Type="http://schemas.openxmlformats.org/officeDocument/2006/relationships/image" Target="../media/image22.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31.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3.xml"/><Relationship Id="rId4" Type="http://schemas.openxmlformats.org/officeDocument/2006/relationships/hyperlink" Target="https://portal.ema.kworld.kpmg.com/Adv/Pages/Toolkits/TK_FinancialDueDiligenceWA.asp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9.jpeg"/><Relationship Id="rId7" Type="http://schemas.openxmlformats.org/officeDocument/2006/relationships/image" Target="../media/image16.jpeg"/><Relationship Id="rId12" Type="http://schemas.openxmlformats.org/officeDocument/2006/relationships/image" Target="../media/image37.jpeg"/><Relationship Id="rId2" Type="http://schemas.openxmlformats.org/officeDocument/2006/relationships/image" Target="../media/image28.jpeg"/><Relationship Id="rId1" Type="http://schemas.openxmlformats.org/officeDocument/2006/relationships/slideLayout" Target="../slideLayouts/slideLayout40.xml"/><Relationship Id="rId6" Type="http://schemas.openxmlformats.org/officeDocument/2006/relationships/image" Target="../media/image32.jpeg"/><Relationship Id="rId11" Type="http://schemas.openxmlformats.org/officeDocument/2006/relationships/image" Target="../media/image36.jpe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image" Target="../media/image34.jpeg"/><Relationship Id="rId14" Type="http://schemas.openxmlformats.org/officeDocument/2006/relationships/image" Target="../media/image39.jpe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18" Type="http://schemas.openxmlformats.org/officeDocument/2006/relationships/image" Target="../media/image53.jpeg"/><Relationship Id="rId26" Type="http://schemas.openxmlformats.org/officeDocument/2006/relationships/image" Target="../media/image61.jpeg"/><Relationship Id="rId39" Type="http://schemas.openxmlformats.org/officeDocument/2006/relationships/image" Target="../media/image74.jpeg"/><Relationship Id="rId3" Type="http://schemas.openxmlformats.org/officeDocument/2006/relationships/slideLayout" Target="../slideLayouts/slideLayout41.xml"/><Relationship Id="rId21" Type="http://schemas.openxmlformats.org/officeDocument/2006/relationships/image" Target="../media/image56.jpeg"/><Relationship Id="rId34" Type="http://schemas.openxmlformats.org/officeDocument/2006/relationships/image" Target="../media/image69.jpeg"/><Relationship Id="rId42" Type="http://schemas.openxmlformats.org/officeDocument/2006/relationships/image" Target="../media/image77.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eg"/><Relationship Id="rId25" Type="http://schemas.openxmlformats.org/officeDocument/2006/relationships/image" Target="../media/image60.jpeg"/><Relationship Id="rId33" Type="http://schemas.openxmlformats.org/officeDocument/2006/relationships/image" Target="../media/image68.jpeg"/><Relationship Id="rId38" Type="http://schemas.openxmlformats.org/officeDocument/2006/relationships/image" Target="../media/image73.jpeg"/><Relationship Id="rId2" Type="http://schemas.openxmlformats.org/officeDocument/2006/relationships/tags" Target="../tags/tag14.xml"/><Relationship Id="rId16" Type="http://schemas.openxmlformats.org/officeDocument/2006/relationships/image" Target="../media/image51.jpeg"/><Relationship Id="rId20" Type="http://schemas.openxmlformats.org/officeDocument/2006/relationships/image" Target="../media/image55.jpeg"/><Relationship Id="rId29" Type="http://schemas.openxmlformats.org/officeDocument/2006/relationships/image" Target="../media/image64.jpeg"/><Relationship Id="rId41" Type="http://schemas.openxmlformats.org/officeDocument/2006/relationships/image" Target="../media/image76.jpeg"/><Relationship Id="rId1" Type="http://schemas.openxmlformats.org/officeDocument/2006/relationships/vmlDrawing" Target="../drawings/vmlDrawing1.vml"/><Relationship Id="rId6" Type="http://schemas.openxmlformats.org/officeDocument/2006/relationships/image" Target="../media/image41.emf"/><Relationship Id="rId11" Type="http://schemas.openxmlformats.org/officeDocument/2006/relationships/image" Target="../media/image46.jpeg"/><Relationship Id="rId24" Type="http://schemas.openxmlformats.org/officeDocument/2006/relationships/image" Target="../media/image59.jpeg"/><Relationship Id="rId32" Type="http://schemas.openxmlformats.org/officeDocument/2006/relationships/image" Target="../media/image67.jpeg"/><Relationship Id="rId37" Type="http://schemas.openxmlformats.org/officeDocument/2006/relationships/image" Target="../media/image72.jpeg"/><Relationship Id="rId40" Type="http://schemas.openxmlformats.org/officeDocument/2006/relationships/image" Target="../media/image75.jpeg"/><Relationship Id="rId5" Type="http://schemas.openxmlformats.org/officeDocument/2006/relationships/oleObject" Target="../embeddings/oleObject1.bin"/><Relationship Id="rId15" Type="http://schemas.openxmlformats.org/officeDocument/2006/relationships/image" Target="../media/image50.jpeg"/><Relationship Id="rId23" Type="http://schemas.openxmlformats.org/officeDocument/2006/relationships/image" Target="../media/image58.jpeg"/><Relationship Id="rId28" Type="http://schemas.openxmlformats.org/officeDocument/2006/relationships/image" Target="../media/image63.jpeg"/><Relationship Id="rId36" Type="http://schemas.openxmlformats.org/officeDocument/2006/relationships/image" Target="../media/image71.jpeg"/><Relationship Id="rId10" Type="http://schemas.openxmlformats.org/officeDocument/2006/relationships/image" Target="../media/image45.jpeg"/><Relationship Id="rId19" Type="http://schemas.openxmlformats.org/officeDocument/2006/relationships/image" Target="../media/image54.jpeg"/><Relationship Id="rId31" Type="http://schemas.openxmlformats.org/officeDocument/2006/relationships/image" Target="../media/image66.jpeg"/><Relationship Id="rId44" Type="http://schemas.openxmlformats.org/officeDocument/2006/relationships/image" Target="../media/image79.jpeg"/><Relationship Id="rId4" Type="http://schemas.openxmlformats.org/officeDocument/2006/relationships/notesSlide" Target="../notesSlides/notesSlide6.xml"/><Relationship Id="rId9" Type="http://schemas.openxmlformats.org/officeDocument/2006/relationships/image" Target="../media/image44.jpeg"/><Relationship Id="rId14" Type="http://schemas.openxmlformats.org/officeDocument/2006/relationships/image" Target="../media/image49.jpeg"/><Relationship Id="rId22" Type="http://schemas.openxmlformats.org/officeDocument/2006/relationships/image" Target="../media/image57.jpeg"/><Relationship Id="rId27" Type="http://schemas.openxmlformats.org/officeDocument/2006/relationships/image" Target="../media/image62.jpeg"/><Relationship Id="rId30" Type="http://schemas.openxmlformats.org/officeDocument/2006/relationships/image" Target="../media/image65.jpeg"/><Relationship Id="rId35" Type="http://schemas.openxmlformats.org/officeDocument/2006/relationships/image" Target="../media/image70.jpeg"/><Relationship Id="rId43" Type="http://schemas.openxmlformats.org/officeDocument/2006/relationships/image" Target="../media/image78.jpeg"/></Relationships>
</file>

<file path=ppt/slides/_rels/slide22.xml.rels><?xml version="1.0" encoding="UTF-8" standalone="yes"?>
<Relationships xmlns="http://schemas.openxmlformats.org/package/2006/relationships"><Relationship Id="rId3" Type="http://schemas.openxmlformats.org/officeDocument/2006/relationships/hyperlink" Target="http://usportal.us.kworld.kpmg.com/us/Functions/tax/manda/dwtools/Forms/Webpart.aspx"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80.png"/><Relationship Id="rId4" Type="http://schemas.openxmlformats.org/officeDocument/2006/relationships/hyperlink" Target="http://usportal.us.kworld.kpmg.com/us/Functions/tax/manda/dwtools/Forms/Webpart.aspx?usersegment=9D92EDE4EA54691B5BEC8CA1C42092F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hyperlink" Target="mailto:kramaswamy@kpmg.com"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5.xml"/><Relationship Id="rId7" Type="http://schemas.openxmlformats.org/officeDocument/2006/relationships/slideLayout" Target="../slideLayouts/slideLayout3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1.emf"/><Relationship Id="rId5" Type="http://schemas.openxmlformats.org/officeDocument/2006/relationships/tags" Target="../tags/tag7.xml"/><Relationship Id="rId10" Type="http://schemas.openxmlformats.org/officeDocument/2006/relationships/image" Target="../media/image20.emf"/><Relationship Id="rId4" Type="http://schemas.openxmlformats.org/officeDocument/2006/relationships/tags" Target="../tags/tag6.xml"/><Relationship Id="rId9"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764" r="4099"/>
          <a:stretch/>
        </p:blipFill>
        <p:spPr bwMode="auto">
          <a:xfrm>
            <a:off x="0" y="0"/>
            <a:ext cx="915181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Freeform 12"/>
          <p:cNvSpPr>
            <a:spLocks noChangeAspect="1"/>
          </p:cNvSpPr>
          <p:nvPr/>
        </p:nvSpPr>
        <p:spPr bwMode="gray">
          <a:xfrm>
            <a:off x="0" y="0"/>
            <a:ext cx="4835525" cy="5395913"/>
          </a:xfrm>
          <a:custGeom>
            <a:avLst/>
            <a:gdLst>
              <a:gd name="T0" fmla="*/ 2147483647 w 24671"/>
              <a:gd name="T1" fmla="*/ 0 h 27539"/>
              <a:gd name="T2" fmla="*/ 0 w 24671"/>
              <a:gd name="T3" fmla="*/ 0 h 27539"/>
              <a:gd name="T4" fmla="*/ 0 w 24671"/>
              <a:gd name="T5" fmla="*/ 2147483647 h 27539"/>
              <a:gd name="T6" fmla="*/ 2147483647 w 24671"/>
              <a:gd name="T7" fmla="*/ 2147483647 h 27539"/>
              <a:gd name="T8" fmla="*/ 2147483647 w 24671"/>
              <a:gd name="T9" fmla="*/ 0 h 27539"/>
              <a:gd name="T10" fmla="*/ 0 60000 65536"/>
              <a:gd name="T11" fmla="*/ 0 60000 65536"/>
              <a:gd name="T12" fmla="*/ 0 60000 65536"/>
              <a:gd name="T13" fmla="*/ 0 60000 65536"/>
              <a:gd name="T14" fmla="*/ 0 60000 65536"/>
              <a:gd name="T15" fmla="*/ 0 w 24671"/>
              <a:gd name="T16" fmla="*/ 0 h 27539"/>
              <a:gd name="T17" fmla="*/ 24671 w 24671"/>
              <a:gd name="T18" fmla="*/ 27539 h 27539"/>
            </a:gdLst>
            <a:ahLst/>
            <a:cxnLst>
              <a:cxn ang="T10">
                <a:pos x="T0" y="T1"/>
              </a:cxn>
              <a:cxn ang="T11">
                <a:pos x="T2" y="T3"/>
              </a:cxn>
              <a:cxn ang="T12">
                <a:pos x="T4" y="T5"/>
              </a:cxn>
              <a:cxn ang="T13">
                <a:pos x="T6" y="T7"/>
              </a:cxn>
              <a:cxn ang="T14">
                <a:pos x="T8" y="T9"/>
              </a:cxn>
            </a:cxnLst>
            <a:rect l="T15" t="T16" r="T17" b="T18"/>
            <a:pathLst>
              <a:path w="24671" h="27539">
                <a:moveTo>
                  <a:pt x="24671" y="0"/>
                </a:moveTo>
                <a:lnTo>
                  <a:pt x="0" y="0"/>
                </a:lnTo>
                <a:lnTo>
                  <a:pt x="0" y="27539"/>
                </a:lnTo>
                <a:lnTo>
                  <a:pt x="16529" y="27539"/>
                </a:lnTo>
                <a:lnTo>
                  <a:pt x="24671" y="0"/>
                </a:lnTo>
                <a:close/>
              </a:path>
            </a:pathLst>
          </a:custGeom>
          <a:gradFill rotWithShape="1">
            <a:gsLst>
              <a:gs pos="0">
                <a:srgbClr val="00257A">
                  <a:alpha val="89998"/>
                </a:srgbClr>
              </a:gs>
              <a:gs pos="35001">
                <a:srgbClr val="00338D">
                  <a:alpha val="89998"/>
                </a:srgbClr>
              </a:gs>
              <a:gs pos="100000">
                <a:srgbClr val="009FDA">
                  <a:alpha val="89998"/>
                </a:srgbClr>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en-US" dirty="0"/>
          </a:p>
        </p:txBody>
      </p:sp>
      <p:pic>
        <p:nvPicPr>
          <p:cNvPr id="4100" name="Picture 6" descr="KPMG_Plus_Strapline_White no tm.em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488" y="407988"/>
            <a:ext cx="21209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itle 1"/>
          <p:cNvSpPr txBox="1">
            <a:spLocks/>
          </p:cNvSpPr>
          <p:nvPr/>
        </p:nvSpPr>
        <p:spPr bwMode="gray">
          <a:xfrm>
            <a:off x="323850" y="1752600"/>
            <a:ext cx="3790950" cy="234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143000" indent="-2286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r>
              <a:rPr lang="en-GB" sz="3200" b="1" dirty="0">
                <a:solidFill>
                  <a:srgbClr val="FFFFFF"/>
                </a:solidFill>
                <a:latin typeface="Arial" panose="020B0604020202020204" pitchFamily="34" charset="0"/>
              </a:rPr>
              <a:t>100 Day </a:t>
            </a:r>
            <a:r>
              <a:rPr lang="en-GB" sz="3200" b="1" dirty="0" smtClean="0">
                <a:solidFill>
                  <a:srgbClr val="FFFFFF"/>
                </a:solidFill>
                <a:latin typeface="Arial" panose="020B0604020202020204" pitchFamily="34" charset="0"/>
              </a:rPr>
              <a:t>Plan</a:t>
            </a:r>
          </a:p>
          <a:p>
            <a:pPr eaLnBrk="1" hangingPunct="1"/>
            <a:endParaRPr lang="en-GB" sz="2000" b="1" dirty="0" smtClean="0">
              <a:solidFill>
                <a:srgbClr val="FFFFFF"/>
              </a:solidFill>
              <a:latin typeface="Arial" panose="020B0604020202020204" pitchFamily="34" charset="0"/>
            </a:endParaRPr>
          </a:p>
          <a:p>
            <a:pPr eaLnBrk="1" hangingPunct="1"/>
            <a:r>
              <a:rPr lang="en-GB" sz="2000" b="1" dirty="0" smtClean="0">
                <a:solidFill>
                  <a:srgbClr val="FFFFFF"/>
                </a:solidFill>
                <a:latin typeface="Arial" panose="020B0604020202020204" pitchFamily="34" charset="0"/>
              </a:rPr>
              <a:t>MSO Presentation</a:t>
            </a:r>
            <a:endParaRPr lang="en-GB" sz="2000" b="1" dirty="0">
              <a:solidFill>
                <a:srgbClr val="FFFFFF"/>
              </a:solidFill>
              <a:latin typeface="Arial" panose="020B0604020202020204" pitchFamily="34" charset="0"/>
            </a:endParaRPr>
          </a:p>
          <a:p>
            <a:pPr eaLnBrk="1" hangingPunct="1"/>
            <a:r>
              <a:rPr lang="en-GB" sz="1400" b="1" dirty="0" smtClean="0">
                <a:solidFill>
                  <a:srgbClr val="FFFFFF"/>
                </a:solidFill>
                <a:latin typeface="Arial" panose="020B0604020202020204" pitchFamily="34" charset="0"/>
              </a:rPr>
              <a:t>Wed March 17, 2015 at 2 pm EST</a:t>
            </a:r>
            <a:endParaRPr lang="en-GB" sz="32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825820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7" cstate="print"/>
          <a:stretch>
            <a:fillRect/>
          </a:stretch>
        </p:blipFill>
        <p:spPr>
          <a:xfrm>
            <a:off x="94039" y="3684738"/>
            <a:ext cx="5714683" cy="3887274"/>
          </a:xfrm>
          <a:prstGeom prst="rect">
            <a:avLst/>
          </a:prstGeom>
        </p:spPr>
      </p:pic>
      <p:sp>
        <p:nvSpPr>
          <p:cNvPr id="2" name="Title 1"/>
          <p:cNvSpPr>
            <a:spLocks noGrp="1"/>
          </p:cNvSpPr>
          <p:nvPr>
            <p:ph type="title"/>
          </p:nvPr>
        </p:nvSpPr>
        <p:spPr/>
        <p:txBody>
          <a:bodyPr/>
          <a:lstStyle/>
          <a:p>
            <a:pPr eaLnBrk="1" hangingPunct="1">
              <a:defRPr/>
            </a:pPr>
            <a:r>
              <a:rPr lang="en-US" sz="1800" dirty="0" smtClean="0"/>
              <a:t>Reported sell-through, post-close wins</a:t>
            </a:r>
            <a:endParaRPr lang="en-US" sz="1800" dirty="0">
              <a:solidFill>
                <a:srgbClr val="FFFF00"/>
              </a:solidFill>
            </a:endParaRPr>
          </a:p>
        </p:txBody>
      </p:sp>
      <p:sp>
        <p:nvSpPr>
          <p:cNvPr id="22" name="Text Box 36"/>
          <p:cNvSpPr txBox="1">
            <a:spLocks noChangeArrowheads="1"/>
          </p:cNvSpPr>
          <p:nvPr>
            <p:custDataLst>
              <p:tags r:id="rId2"/>
            </p:custDataLst>
          </p:nvPr>
        </p:nvSpPr>
        <p:spPr bwMode="gray">
          <a:xfrm>
            <a:off x="7456488" y="1676400"/>
            <a:ext cx="1306512" cy="442913"/>
          </a:xfrm>
          <a:prstGeom prst="rect">
            <a:avLst/>
          </a:prstGeom>
          <a:noFill/>
          <a:ln w="12700">
            <a:noFill/>
            <a:miter lim="800000"/>
            <a:headEnd type="none" w="sm" len="sm"/>
            <a:tailEnd type="none" w="sm" len="sm"/>
          </a:ln>
          <a:effectLst/>
        </p:spPr>
        <p:txBody>
          <a:bodyPr lIns="54000" tIns="54000" rIns="54000" bIns="54000" anchor="b"/>
          <a:lstStyle/>
          <a:p>
            <a:pPr defTabSz="762000" eaLnBrk="0" hangingPunct="0">
              <a:spcBef>
                <a:spcPct val="10000"/>
              </a:spcBef>
              <a:defRPr/>
            </a:pPr>
            <a:endParaRPr lang="en-GB" sz="1000" dirty="0">
              <a:latin typeface="Arial"/>
            </a:endParaRPr>
          </a:p>
        </p:txBody>
      </p:sp>
      <p:sp>
        <p:nvSpPr>
          <p:cNvPr id="39" name="Text Box 8"/>
          <p:cNvSpPr txBox="1">
            <a:spLocks noChangeArrowheads="1"/>
          </p:cNvSpPr>
          <p:nvPr>
            <p:custDataLst>
              <p:tags r:id="rId3"/>
            </p:custDataLst>
          </p:nvPr>
        </p:nvSpPr>
        <p:spPr bwMode="gray">
          <a:xfrm>
            <a:off x="252413" y="6235016"/>
            <a:ext cx="7039686" cy="92333"/>
          </a:xfrm>
          <a:prstGeom prst="rect">
            <a:avLst/>
          </a:prstGeom>
          <a:noFill/>
          <a:ln w="6350">
            <a:noFill/>
            <a:miter lim="800000"/>
            <a:headEnd type="none" w="sm" len="sm"/>
            <a:tailEnd type="none" w="sm" len="sm"/>
          </a:ln>
          <a:effectLst/>
        </p:spPr>
        <p:txBody>
          <a:bodyPr wrap="square" lIns="0" tIns="0" rIns="0" bIns="0" anchor="b">
            <a:spAutoFit/>
          </a:bodyPr>
          <a:lstStyle/>
          <a:p>
            <a:pPr defTabSz="762000" eaLnBrk="0" hangingPunct="0">
              <a:tabLst>
                <a:tab pos="0" algn="l"/>
              </a:tabLst>
            </a:pPr>
            <a:r>
              <a:rPr lang="en-US" sz="600" dirty="0" smtClean="0">
                <a:solidFill>
                  <a:srgbClr val="000000"/>
                </a:solidFill>
                <a:cs typeface="Arial" pitchFamily="34" charset="0"/>
              </a:rPr>
              <a:t>Note: The data in the charts above was derived from the responses of 48 partners and managing directors. It does not represent a complete population of wins and/or sell-through, post-close win value.</a:t>
            </a:r>
          </a:p>
        </p:txBody>
      </p:sp>
      <p:pic>
        <p:nvPicPr>
          <p:cNvPr id="9" name="Picture 8"/>
          <p:cNvPicPr>
            <a:picLocks noChangeAspect="1"/>
          </p:cNvPicPr>
          <p:nvPr>
            <p:custDataLst>
              <p:tags r:id="rId4"/>
            </p:custDataLst>
          </p:nvPr>
        </p:nvPicPr>
        <p:blipFill>
          <a:blip r:embed="rId8" cstate="print"/>
          <a:stretch>
            <a:fillRect/>
          </a:stretch>
        </p:blipFill>
        <p:spPr>
          <a:xfrm>
            <a:off x="94039" y="766677"/>
            <a:ext cx="5646750" cy="4223675"/>
          </a:xfrm>
          <a:prstGeom prst="rect">
            <a:avLst/>
          </a:prstGeom>
        </p:spPr>
      </p:pic>
      <p:sp>
        <p:nvSpPr>
          <p:cNvPr id="52" name="Rectangle 15"/>
          <p:cNvSpPr txBox="1">
            <a:spLocks noChangeArrowheads="1"/>
          </p:cNvSpPr>
          <p:nvPr/>
        </p:nvSpPr>
        <p:spPr bwMode="ltGray">
          <a:xfrm>
            <a:off x="4340701" y="949278"/>
            <a:ext cx="4552474" cy="2735460"/>
          </a:xfrm>
          <a:prstGeom prst="rect">
            <a:avLst/>
          </a:prstGeom>
          <a:solidFill>
            <a:srgbClr val="BFDEE4"/>
          </a:solidFill>
          <a:ln w="6350">
            <a:noFill/>
          </a:ln>
        </p:spPr>
        <p:txBody>
          <a:bodyPr lIns="36000" tIns="36000" rIns="36000" bIns="36000"/>
          <a:lstStyle/>
          <a:p>
            <a:pPr marL="0" marR="0" lvl="0" indent="0" algn="l" defTabSz="914400" rtl="0" eaLnBrk="1" fontAlgn="base" latinLnBrk="0" hangingPunct="1">
              <a:lnSpc>
                <a:spcPct val="100000"/>
              </a:lnSpc>
              <a:spcBef>
                <a:spcPct val="40000"/>
              </a:spcBef>
              <a:spcAft>
                <a:spcPct val="0"/>
              </a:spcAft>
              <a:buClrTx/>
              <a:buSzPct val="105000"/>
              <a:buFontTx/>
              <a:buNone/>
              <a:tabLst/>
              <a:defRPr/>
            </a:pPr>
            <a:r>
              <a:rPr kumimoji="0" lang="en-GB" sz="1300" b="1" i="0" u="sng" strike="noStrike" kern="0" cap="none" spc="0" normalizeH="0" baseline="0" noProof="0" dirty="0" smtClean="0">
                <a:ln>
                  <a:noFill/>
                </a:ln>
                <a:solidFill>
                  <a:schemeClr val="accent4"/>
                </a:solidFill>
                <a:effectLst/>
                <a:uLnTx/>
                <a:uFillTx/>
              </a:rPr>
              <a:t>Observations</a:t>
            </a:r>
          </a:p>
          <a:p>
            <a:pPr marL="276225" marR="0" lvl="1" indent="-274638" algn="l" defTabSz="914400" rtl="0" eaLnBrk="1" fontAlgn="base" latinLnBrk="0" hangingPunct="1">
              <a:lnSpc>
                <a:spcPct val="100000"/>
              </a:lnSpc>
              <a:spcBef>
                <a:spcPct val="40000"/>
              </a:spcBef>
              <a:spcAft>
                <a:spcPct val="0"/>
              </a:spcAft>
              <a:buClr>
                <a:srgbClr val="8AA5CB"/>
              </a:buClr>
              <a:buSzPct val="85000"/>
              <a:buFont typeface="Wingdings" pitchFamily="2" charset="2"/>
              <a:buChar char="l"/>
              <a:tabLst/>
              <a:defRPr/>
            </a:pPr>
            <a:r>
              <a:rPr lang="en-GB" sz="1300" kern="0" dirty="0" smtClean="0">
                <a:solidFill>
                  <a:schemeClr val="accent4"/>
                </a:solidFill>
              </a:rPr>
              <a:t>Of the 57 partner and MD responses (80% response rate), a total of 24 post-close wins have been reported in the YTD 2015 period, compared to 33 in all of 2014. </a:t>
            </a:r>
          </a:p>
          <a:p>
            <a:pPr marL="276225" lvl="1" indent="-274638" fontAlgn="base">
              <a:spcBef>
                <a:spcPct val="40000"/>
              </a:spcBef>
              <a:spcAft>
                <a:spcPct val="0"/>
              </a:spcAft>
              <a:buClr>
                <a:srgbClr val="8AA5CB"/>
              </a:buClr>
              <a:buSzPct val="85000"/>
              <a:buFont typeface="Wingdings" pitchFamily="2" charset="2"/>
              <a:buChar char="l"/>
              <a:defRPr/>
            </a:pPr>
            <a:r>
              <a:rPr lang="en-GB" sz="1300" kern="0" dirty="0">
                <a:solidFill>
                  <a:schemeClr val="accent4"/>
                </a:solidFill>
              </a:rPr>
              <a:t>Approximate value of </a:t>
            </a:r>
            <a:r>
              <a:rPr lang="en-GB" sz="1300" kern="0" dirty="0" smtClean="0">
                <a:solidFill>
                  <a:schemeClr val="accent4"/>
                </a:solidFill>
              </a:rPr>
              <a:t>these sell-through</a:t>
            </a:r>
            <a:r>
              <a:rPr lang="en-GB" sz="1300" kern="0" dirty="0">
                <a:solidFill>
                  <a:schemeClr val="accent4"/>
                </a:solidFill>
              </a:rPr>
              <a:t>, </a:t>
            </a:r>
            <a:r>
              <a:rPr lang="en-GB" sz="1300" kern="0" dirty="0" smtClean="0">
                <a:solidFill>
                  <a:schemeClr val="accent4"/>
                </a:solidFill>
              </a:rPr>
              <a:t>post-close </a:t>
            </a:r>
            <a:r>
              <a:rPr lang="en-GB" sz="1300" kern="0" dirty="0">
                <a:solidFill>
                  <a:schemeClr val="accent4"/>
                </a:solidFill>
              </a:rPr>
              <a:t>wins in 2014 was </a:t>
            </a:r>
            <a:r>
              <a:rPr lang="en-GB" sz="1300" kern="0" dirty="0" smtClean="0">
                <a:solidFill>
                  <a:schemeClr val="accent4"/>
                </a:solidFill>
              </a:rPr>
              <a:t>$20.5 million, </a:t>
            </a:r>
            <a:r>
              <a:rPr lang="en-GB" sz="1300" kern="0" dirty="0">
                <a:solidFill>
                  <a:schemeClr val="accent4"/>
                </a:solidFill>
              </a:rPr>
              <a:t>compared to </a:t>
            </a:r>
            <a:r>
              <a:rPr lang="en-GB" sz="1300" kern="0" dirty="0" smtClean="0">
                <a:solidFill>
                  <a:schemeClr val="accent4"/>
                </a:solidFill>
              </a:rPr>
              <a:t>$</a:t>
            </a:r>
            <a:r>
              <a:rPr lang="en-GB" sz="1300" kern="0" dirty="0">
                <a:solidFill>
                  <a:schemeClr val="accent4"/>
                </a:solidFill>
              </a:rPr>
              <a:t>9</a:t>
            </a:r>
            <a:r>
              <a:rPr lang="en-GB" sz="1300" kern="0" dirty="0" smtClean="0">
                <a:solidFill>
                  <a:schemeClr val="accent4"/>
                </a:solidFill>
              </a:rPr>
              <a:t>.7 </a:t>
            </a:r>
            <a:r>
              <a:rPr lang="en-GB" sz="1300" kern="0" dirty="0">
                <a:solidFill>
                  <a:schemeClr val="accent4"/>
                </a:solidFill>
              </a:rPr>
              <a:t>million in the YTD 2015 </a:t>
            </a:r>
            <a:r>
              <a:rPr lang="en-GB" sz="1300" kern="0" dirty="0" smtClean="0">
                <a:solidFill>
                  <a:schemeClr val="accent4"/>
                </a:solidFill>
              </a:rPr>
              <a:t>period, a portion of which represent recurring revenue (e.g. audit and some tax work).</a:t>
            </a:r>
          </a:p>
          <a:p>
            <a:pPr marL="276225" marR="0" lvl="1" indent="-274638" algn="l" defTabSz="914400" rtl="0" eaLnBrk="1" fontAlgn="base" latinLnBrk="0" hangingPunct="1">
              <a:lnSpc>
                <a:spcPct val="100000"/>
              </a:lnSpc>
              <a:spcBef>
                <a:spcPct val="40000"/>
              </a:spcBef>
              <a:spcAft>
                <a:spcPct val="0"/>
              </a:spcAft>
              <a:buClr>
                <a:srgbClr val="8AA5CB"/>
              </a:buClr>
              <a:buSzPct val="85000"/>
              <a:buFont typeface="Wingdings" pitchFamily="2" charset="2"/>
              <a:buChar char="l"/>
              <a:tabLst/>
              <a:defRPr/>
            </a:pPr>
            <a:r>
              <a:rPr kumimoji="0" lang="en-GB" sz="1300" b="0" i="0" u="none" strike="noStrike" kern="0" cap="none" spc="0" normalizeH="0" baseline="0" noProof="0" dirty="0" smtClean="0">
                <a:ln>
                  <a:noFill/>
                </a:ln>
                <a:solidFill>
                  <a:schemeClr val="accent4"/>
                </a:solidFill>
                <a:effectLst/>
                <a:uLnTx/>
                <a:uFillTx/>
              </a:rPr>
              <a:t>Common sell-through services include a wide range</a:t>
            </a:r>
            <a:r>
              <a:rPr kumimoji="0" lang="en-GB" sz="1300" b="0" i="0" u="none" strike="noStrike" kern="0" cap="none" spc="0" normalizeH="0" noProof="0" dirty="0" smtClean="0">
                <a:ln>
                  <a:noFill/>
                </a:ln>
                <a:solidFill>
                  <a:schemeClr val="accent4"/>
                </a:solidFill>
                <a:effectLst/>
                <a:uLnTx/>
                <a:uFillTx/>
              </a:rPr>
              <a:t> of </a:t>
            </a:r>
            <a:r>
              <a:rPr kumimoji="0" lang="en-GB" sz="1300" b="0" i="0" u="none" strike="noStrike" kern="0" cap="none" spc="0" normalizeH="0" baseline="0" noProof="0" dirty="0" smtClean="0">
                <a:ln>
                  <a:noFill/>
                </a:ln>
                <a:solidFill>
                  <a:schemeClr val="accent4"/>
                </a:solidFill>
                <a:effectLst/>
                <a:uLnTx/>
                <a:uFillTx/>
              </a:rPr>
              <a:t>integration projects, closing balance</a:t>
            </a:r>
            <a:r>
              <a:rPr kumimoji="0" lang="en-GB" sz="1300" b="0" i="0" u="none" strike="noStrike" kern="0" cap="none" spc="0" normalizeH="0" noProof="0" dirty="0" smtClean="0">
                <a:ln>
                  <a:noFill/>
                </a:ln>
                <a:solidFill>
                  <a:schemeClr val="accent4"/>
                </a:solidFill>
                <a:effectLst/>
                <a:uLnTx/>
                <a:uFillTx/>
              </a:rPr>
              <a:t> sheet diligence (i.e. true-up working capital), financial statement audits, and purchase price allocation. </a:t>
            </a:r>
          </a:p>
        </p:txBody>
      </p:sp>
      <p:pic>
        <p:nvPicPr>
          <p:cNvPr id="4" name="Picture 3"/>
          <p:cNvPicPr>
            <a:picLocks noChangeAspect="1"/>
          </p:cNvPicPr>
          <p:nvPr>
            <p:custDataLst>
              <p:tags r:id="rId5"/>
            </p:custDataLst>
          </p:nvPr>
        </p:nvPicPr>
        <p:blipFill>
          <a:blip r:embed="rId9"/>
          <a:stretch>
            <a:fillRect/>
          </a:stretch>
        </p:blipFill>
        <p:spPr>
          <a:xfrm>
            <a:off x="4366101" y="3773638"/>
            <a:ext cx="5652603" cy="3785674"/>
          </a:xfrm>
          <a:prstGeom prst="rect">
            <a:avLst/>
          </a:prstGeom>
        </p:spPr>
      </p:pic>
    </p:spTree>
    <p:extLst>
      <p:ext uri="{BB962C8B-B14F-4D97-AF65-F5344CB8AC3E}">
        <p14:creationId xmlns:p14="http://schemas.microsoft.com/office/powerpoint/2010/main" val="831313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11091"/>
          <a:stretch/>
        </p:blipFill>
        <p:spPr bwMode="auto">
          <a:xfrm flipH="1">
            <a:off x="0" y="0"/>
            <a:ext cx="913618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edge2.png"/>
          <p:cNvPicPr>
            <a:picLocks noChangeAspect="1"/>
          </p:cNvPicPr>
          <p:nvPr/>
        </p:nvPicPr>
        <p:blipFill rotWithShape="1">
          <a:blip r:embed="rId4" cstate="screen"/>
          <a:srcRect b="49910"/>
          <a:stretch/>
        </p:blipFill>
        <p:spPr>
          <a:xfrm>
            <a:off x="-7257" y="4334464"/>
            <a:ext cx="4644768" cy="2528063"/>
          </a:xfrm>
          <a:prstGeom prst="rect">
            <a:avLst/>
          </a:prstGeom>
        </p:spPr>
      </p:pic>
      <p:sp>
        <p:nvSpPr>
          <p:cNvPr id="7" name="Title 1"/>
          <p:cNvSpPr txBox="1">
            <a:spLocks/>
          </p:cNvSpPr>
          <p:nvPr/>
        </p:nvSpPr>
        <p:spPr bwMode="gray">
          <a:xfrm>
            <a:off x="957592" y="4584789"/>
            <a:ext cx="3179842" cy="54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143000" indent="-2286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r>
              <a:rPr lang="en-GB" sz="3200" b="1" dirty="0" smtClean="0">
                <a:solidFill>
                  <a:srgbClr val="FFFFFF"/>
                </a:solidFill>
                <a:latin typeface="Arial" panose="020B0604020202020204" pitchFamily="34" charset="0"/>
              </a:rPr>
              <a:t>Execution</a:t>
            </a:r>
            <a:endParaRPr lang="en-GB" sz="32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2111242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1800" dirty="0" smtClean="0"/>
              <a:t>Key considerations</a:t>
            </a:r>
            <a:endParaRPr lang="en-US" sz="1800" dirty="0">
              <a:solidFill>
                <a:srgbClr val="FFFF00"/>
              </a:solidFill>
            </a:endParaRPr>
          </a:p>
        </p:txBody>
      </p:sp>
      <p:sp>
        <p:nvSpPr>
          <p:cNvPr id="9219" name="Text Placeholder 2"/>
          <p:cNvSpPr>
            <a:spLocks noGrp="1"/>
          </p:cNvSpPr>
          <p:nvPr>
            <p:ph type="body" sz="quarter" idx="10"/>
          </p:nvPr>
        </p:nvSpPr>
        <p:spPr>
          <a:xfrm>
            <a:off x="178693" y="1122218"/>
            <a:ext cx="8713787" cy="5124596"/>
          </a:xfrm>
        </p:spPr>
        <p:txBody>
          <a:bodyPr>
            <a:noAutofit/>
          </a:bodyPr>
          <a:lstStyle/>
          <a:p>
            <a:pPr marL="0" lvl="2" indent="0" eaLnBrk="1" hangingPunct="1">
              <a:lnSpc>
                <a:spcPct val="100000"/>
              </a:lnSpc>
              <a:spcBef>
                <a:spcPts val="600"/>
              </a:spcBef>
              <a:spcAft>
                <a:spcPts val="600"/>
              </a:spcAft>
              <a:buClr>
                <a:srgbClr val="000000"/>
              </a:buClr>
              <a:buSzPct val="100000"/>
              <a:buNone/>
            </a:pPr>
            <a:r>
              <a:rPr lang="en-US" sz="1200" b="1" u="sng" dirty="0" smtClean="0">
                <a:solidFill>
                  <a:srgbClr val="000000"/>
                </a:solidFill>
              </a:rPr>
              <a:t>Planning with the 100 day plan in mind</a:t>
            </a:r>
          </a:p>
          <a:p>
            <a:pPr marL="344488" lvl="2" indent="-344488">
              <a:spcBef>
                <a:spcPts val="300"/>
              </a:spcBef>
              <a:spcAft>
                <a:spcPts val="300"/>
              </a:spcAft>
              <a:buClr>
                <a:srgbClr val="000000"/>
              </a:buClr>
              <a:buSzPct val="100000"/>
              <a:buFontTx/>
              <a:buAutoNum type="arabicPeriod"/>
            </a:pPr>
            <a:r>
              <a:rPr lang="en-US" sz="1200" dirty="0">
                <a:solidFill>
                  <a:srgbClr val="000000"/>
                </a:solidFill>
              </a:rPr>
              <a:t>Scoping - </a:t>
            </a:r>
            <a:r>
              <a:rPr lang="en-US" sz="1200" dirty="0" smtClean="0">
                <a:solidFill>
                  <a:srgbClr val="000000"/>
                </a:solidFill>
              </a:rPr>
              <a:t>Take </a:t>
            </a:r>
            <a:r>
              <a:rPr lang="en-US" sz="1200" dirty="0">
                <a:solidFill>
                  <a:srgbClr val="000000"/>
                </a:solidFill>
              </a:rPr>
              <a:t>a holistic approach to the transaction, incorporating other service lines into the due </a:t>
            </a:r>
            <a:r>
              <a:rPr lang="en-US" sz="1200" dirty="0" smtClean="0">
                <a:solidFill>
                  <a:srgbClr val="000000"/>
                </a:solidFill>
              </a:rPr>
              <a:t>diligence, </a:t>
            </a:r>
            <a:r>
              <a:rPr lang="en-US" sz="1200" dirty="0">
                <a:solidFill>
                  <a:srgbClr val="000000"/>
                </a:solidFill>
              </a:rPr>
              <a:t>even if only on a limited scope basis, </a:t>
            </a:r>
            <a:r>
              <a:rPr lang="en-US" sz="1200" dirty="0" smtClean="0">
                <a:solidFill>
                  <a:srgbClr val="000000"/>
                </a:solidFill>
              </a:rPr>
              <a:t>e.g. </a:t>
            </a:r>
            <a:r>
              <a:rPr lang="en-US" sz="1200" dirty="0">
                <a:solidFill>
                  <a:srgbClr val="000000"/>
                </a:solidFill>
              </a:rPr>
              <a:t>plant tours, cursory IT diligence, transfer pricing.</a:t>
            </a:r>
          </a:p>
          <a:p>
            <a:pPr marL="344488" lvl="2" indent="-344488">
              <a:spcBef>
                <a:spcPts val="300"/>
              </a:spcBef>
              <a:spcAft>
                <a:spcPts val="300"/>
              </a:spcAft>
              <a:buClr>
                <a:srgbClr val="000000"/>
              </a:buClr>
              <a:buSzPct val="100000"/>
              <a:buFontTx/>
              <a:buAutoNum type="arabicPeriod"/>
            </a:pPr>
            <a:r>
              <a:rPr lang="en-US" sz="1200" dirty="0">
                <a:solidFill>
                  <a:srgbClr val="000000"/>
                </a:solidFill>
              </a:rPr>
              <a:t>Engagement letters – </a:t>
            </a:r>
            <a:r>
              <a:rPr lang="en-US" sz="1200" dirty="0" smtClean="0">
                <a:solidFill>
                  <a:srgbClr val="000000"/>
                </a:solidFill>
              </a:rPr>
              <a:t>Consider </a:t>
            </a:r>
            <a:r>
              <a:rPr lang="en-US" sz="1200" dirty="0">
                <a:solidFill>
                  <a:srgbClr val="000000"/>
                </a:solidFill>
              </a:rPr>
              <a:t>including a specific procedure for the 100 day plan (see example language in FDD Toolkit).</a:t>
            </a:r>
          </a:p>
          <a:p>
            <a:pPr marL="0" lvl="2" indent="0" eaLnBrk="1" hangingPunct="1">
              <a:lnSpc>
                <a:spcPct val="100000"/>
              </a:lnSpc>
              <a:spcBef>
                <a:spcPts val="600"/>
              </a:spcBef>
              <a:spcAft>
                <a:spcPts val="600"/>
              </a:spcAft>
              <a:buClr>
                <a:srgbClr val="000000"/>
              </a:buClr>
              <a:buSzPct val="100000"/>
              <a:buNone/>
            </a:pPr>
            <a:r>
              <a:rPr lang="en-US" sz="1200" b="1" u="sng" dirty="0" smtClean="0">
                <a:solidFill>
                  <a:srgbClr val="000000"/>
                </a:solidFill>
              </a:rPr>
              <a:t>During Diligence</a:t>
            </a:r>
          </a:p>
          <a:p>
            <a:pPr marL="344488" lvl="2" indent="-344488" eaLnBrk="1" hangingPunct="1">
              <a:lnSpc>
                <a:spcPct val="100000"/>
              </a:lnSpc>
              <a:spcBef>
                <a:spcPts val="300"/>
              </a:spcBef>
              <a:spcAft>
                <a:spcPts val="300"/>
              </a:spcAft>
              <a:buClr>
                <a:srgbClr val="000000"/>
              </a:buClr>
              <a:buSzPct val="100000"/>
              <a:buFontTx/>
              <a:buAutoNum type="arabicPeriod"/>
            </a:pPr>
            <a:r>
              <a:rPr lang="en-US" sz="1200" dirty="0" smtClean="0">
                <a:solidFill>
                  <a:srgbClr val="000000"/>
                </a:solidFill>
              </a:rPr>
              <a:t>Execute with a plan for delivering the 100 day plan. This will enable you to think earlier about likely post-close issues and opportunities. Include these in</a:t>
            </a:r>
            <a:r>
              <a:rPr lang="en-US" sz="1200" dirty="0" smtClean="0"/>
              <a:t> an issues list/log.</a:t>
            </a:r>
          </a:p>
          <a:p>
            <a:pPr marL="344488" lvl="2" indent="-344488" eaLnBrk="1" hangingPunct="1">
              <a:lnSpc>
                <a:spcPct val="100000"/>
              </a:lnSpc>
              <a:spcBef>
                <a:spcPts val="300"/>
              </a:spcBef>
              <a:spcAft>
                <a:spcPts val="300"/>
              </a:spcAft>
              <a:buClr>
                <a:srgbClr val="000000"/>
              </a:buClr>
              <a:buSzPct val="100000"/>
              <a:buFontTx/>
              <a:buAutoNum type="arabicPeriod"/>
            </a:pPr>
            <a:r>
              <a:rPr lang="en-US" sz="1200" dirty="0" smtClean="0"/>
              <a:t>Communicate with your client throughout the engagement about the potential post-close items that may be necessary or warranted.</a:t>
            </a:r>
          </a:p>
          <a:p>
            <a:pPr marL="344488" lvl="2" indent="-344488" eaLnBrk="1" hangingPunct="1">
              <a:lnSpc>
                <a:spcPct val="100000"/>
              </a:lnSpc>
              <a:spcBef>
                <a:spcPts val="300"/>
              </a:spcBef>
              <a:spcAft>
                <a:spcPts val="300"/>
              </a:spcAft>
              <a:buClr>
                <a:srgbClr val="000000"/>
              </a:buClr>
              <a:buSzPct val="100000"/>
              <a:buFontTx/>
              <a:buAutoNum type="arabicPeriod"/>
            </a:pPr>
            <a:r>
              <a:rPr lang="en-US" sz="1200" dirty="0" smtClean="0"/>
              <a:t>Gather feedback from core diligence teams throughout </a:t>
            </a:r>
            <a:r>
              <a:rPr lang="en-US" sz="1200" dirty="0" smtClean="0">
                <a:solidFill>
                  <a:srgbClr val="000000"/>
                </a:solidFill>
              </a:rPr>
              <a:t>and at the end of diligence to </a:t>
            </a:r>
            <a:r>
              <a:rPr lang="en-US" sz="1200" dirty="0" smtClean="0"/>
              <a:t>create a comprehensive 100 </a:t>
            </a:r>
            <a:r>
              <a:rPr lang="en-US" sz="1200" dirty="0" smtClean="0">
                <a:solidFill>
                  <a:srgbClr val="000000"/>
                </a:solidFill>
              </a:rPr>
              <a:t>day plan deliverable.</a:t>
            </a:r>
          </a:p>
          <a:p>
            <a:pPr marL="344488" lvl="2" indent="-344488" eaLnBrk="1" hangingPunct="1">
              <a:lnSpc>
                <a:spcPct val="100000"/>
              </a:lnSpc>
              <a:spcBef>
                <a:spcPts val="300"/>
              </a:spcBef>
              <a:spcAft>
                <a:spcPts val="300"/>
              </a:spcAft>
              <a:buClr>
                <a:srgbClr val="000000"/>
              </a:buClr>
              <a:buSzPct val="100000"/>
              <a:buFontTx/>
              <a:buAutoNum type="arabicPeriod"/>
            </a:pPr>
            <a:r>
              <a:rPr lang="en-US" sz="1200" dirty="0" smtClean="0">
                <a:solidFill>
                  <a:srgbClr val="000000"/>
                </a:solidFill>
              </a:rPr>
              <a:t>Pull in other service lines (Strategy, Integration/Separation, MC, RC, etc.) early for participation in diligence and input to the deliverable.</a:t>
            </a:r>
          </a:p>
          <a:p>
            <a:pPr marL="344488" lvl="2" indent="-344488" eaLnBrk="1" hangingPunct="1">
              <a:lnSpc>
                <a:spcPct val="100000"/>
              </a:lnSpc>
              <a:spcBef>
                <a:spcPts val="300"/>
              </a:spcBef>
              <a:spcAft>
                <a:spcPts val="300"/>
              </a:spcAft>
              <a:buClr>
                <a:srgbClr val="000000"/>
              </a:buClr>
              <a:buSzPct val="100000"/>
              <a:buFontTx/>
              <a:buAutoNum type="arabicPeriod"/>
            </a:pPr>
            <a:r>
              <a:rPr lang="en-US" sz="1200" dirty="0" smtClean="0">
                <a:solidFill>
                  <a:srgbClr val="000000"/>
                </a:solidFill>
              </a:rPr>
              <a:t>Know your client and keep their buying behavior in mind. What pre- and post-close services do our clients buy? How do they scope such services? Who at the client organization makes the buying decision and how? </a:t>
            </a:r>
          </a:p>
          <a:p>
            <a:pPr marL="0" lvl="2" indent="0" eaLnBrk="1" hangingPunct="1">
              <a:lnSpc>
                <a:spcPct val="100000"/>
              </a:lnSpc>
              <a:spcBef>
                <a:spcPts val="600"/>
              </a:spcBef>
              <a:spcAft>
                <a:spcPts val="600"/>
              </a:spcAft>
              <a:buClr>
                <a:srgbClr val="000000"/>
              </a:buClr>
              <a:buSzPct val="100000"/>
              <a:buNone/>
            </a:pPr>
            <a:r>
              <a:rPr lang="en-US" sz="1200" b="1" u="sng" dirty="0" smtClean="0">
                <a:solidFill>
                  <a:srgbClr val="000000"/>
                </a:solidFill>
              </a:rPr>
              <a:t>After diligence (ideally between signing and close)</a:t>
            </a:r>
          </a:p>
          <a:p>
            <a:pPr marL="344488" lvl="2" indent="-344488">
              <a:spcBef>
                <a:spcPts val="300"/>
              </a:spcBef>
              <a:spcAft>
                <a:spcPts val="300"/>
              </a:spcAft>
              <a:buClr>
                <a:srgbClr val="000000"/>
              </a:buClr>
              <a:buSzPct val="100000"/>
              <a:buFontTx/>
              <a:buAutoNum type="arabicPeriod"/>
            </a:pPr>
            <a:r>
              <a:rPr lang="en-US" sz="1200" dirty="0">
                <a:solidFill>
                  <a:srgbClr val="000000"/>
                </a:solidFill>
              </a:rPr>
              <a:t>Aggregate ideas from the team and create a tailored 100 day plan</a:t>
            </a:r>
            <a:r>
              <a:rPr lang="en-US" sz="1200" dirty="0" smtClean="0">
                <a:solidFill>
                  <a:srgbClr val="000000"/>
                </a:solidFill>
              </a:rPr>
              <a:t>. Size </a:t>
            </a:r>
            <a:r>
              <a:rPr lang="en-US" sz="1200" dirty="0">
                <a:solidFill>
                  <a:srgbClr val="000000"/>
                </a:solidFill>
              </a:rPr>
              <a:t>and complexity of transaction will help shape the deliverable.</a:t>
            </a:r>
          </a:p>
          <a:p>
            <a:pPr marL="344488" lvl="2" indent="-344488">
              <a:spcBef>
                <a:spcPts val="300"/>
              </a:spcBef>
              <a:spcAft>
                <a:spcPts val="300"/>
              </a:spcAft>
              <a:buClr>
                <a:srgbClr val="000000"/>
              </a:buClr>
              <a:buSzPct val="100000"/>
              <a:buFontTx/>
              <a:buAutoNum type="arabicPeriod"/>
            </a:pPr>
            <a:r>
              <a:rPr lang="en-US" sz="1200" dirty="0">
                <a:solidFill>
                  <a:srgbClr val="000000"/>
                </a:solidFill>
              </a:rPr>
              <a:t>Consider including other value-add items (e.g. credit agreement timeline, collateral for post-close services, etc.).</a:t>
            </a:r>
          </a:p>
          <a:p>
            <a:pPr marL="344488" lvl="2" indent="-344488">
              <a:spcBef>
                <a:spcPts val="300"/>
              </a:spcBef>
              <a:spcAft>
                <a:spcPts val="300"/>
              </a:spcAft>
              <a:buClr>
                <a:srgbClr val="000000"/>
              </a:buClr>
              <a:buSzPct val="100000"/>
              <a:buFontTx/>
              <a:buAutoNum type="arabicPeriod"/>
            </a:pPr>
            <a:r>
              <a:rPr lang="en-US" sz="1200" dirty="0">
                <a:solidFill>
                  <a:srgbClr val="000000"/>
                </a:solidFill>
              </a:rPr>
              <a:t>Send and follow up!</a:t>
            </a:r>
          </a:p>
          <a:p>
            <a:pPr marL="344488" lvl="2" indent="-344488" eaLnBrk="1" hangingPunct="1">
              <a:lnSpc>
                <a:spcPct val="100000"/>
              </a:lnSpc>
              <a:spcBef>
                <a:spcPts val="600"/>
              </a:spcBef>
              <a:spcAft>
                <a:spcPts val="600"/>
              </a:spcAft>
              <a:buClr>
                <a:srgbClr val="000000"/>
              </a:buClr>
              <a:buSzPct val="100000"/>
              <a:buFont typeface="Wingdings" panose="05000000000000000000" pitchFamily="2" charset="2"/>
              <a:buChar char="q"/>
            </a:pPr>
            <a:endParaRPr lang="en-US" sz="1000" b="1" dirty="0" smtClean="0">
              <a:solidFill>
                <a:srgbClr val="000000"/>
              </a:solidFill>
            </a:endParaRPr>
          </a:p>
          <a:p>
            <a:pPr marL="344488" lvl="2" indent="-344488" eaLnBrk="1" hangingPunct="1">
              <a:lnSpc>
                <a:spcPct val="100000"/>
              </a:lnSpc>
              <a:spcBef>
                <a:spcPts val="600"/>
              </a:spcBef>
              <a:spcAft>
                <a:spcPts val="600"/>
              </a:spcAft>
              <a:buClr>
                <a:srgbClr val="000000"/>
              </a:buClr>
              <a:buSzPct val="100000"/>
              <a:buFont typeface="Wingdings" panose="05000000000000000000" pitchFamily="2" charset="2"/>
              <a:buChar char="q"/>
            </a:pPr>
            <a:endParaRPr lang="en-US" sz="1000" b="1" dirty="0" smtClean="0">
              <a:solidFill>
                <a:srgbClr val="000000"/>
              </a:solidFill>
            </a:endParaRPr>
          </a:p>
          <a:p>
            <a:pPr marL="344488" lvl="2" indent="-344488" eaLnBrk="1" hangingPunct="1">
              <a:lnSpc>
                <a:spcPct val="100000"/>
              </a:lnSpc>
              <a:spcBef>
                <a:spcPts val="600"/>
              </a:spcBef>
              <a:spcAft>
                <a:spcPts val="600"/>
              </a:spcAft>
              <a:buClr>
                <a:srgbClr val="000000"/>
              </a:buClr>
              <a:buSzPct val="100000"/>
              <a:buFont typeface="Wingdings" panose="05000000000000000000" pitchFamily="2" charset="2"/>
              <a:buChar char="q"/>
            </a:pPr>
            <a:endParaRPr lang="en-US" sz="1000" b="1" dirty="0" smtClean="0">
              <a:solidFill>
                <a:srgbClr val="000000"/>
              </a:solidFill>
            </a:endParaRPr>
          </a:p>
        </p:txBody>
      </p:sp>
    </p:spTree>
    <p:extLst>
      <p:ext uri="{BB962C8B-B14F-4D97-AF65-F5344CB8AC3E}">
        <p14:creationId xmlns:p14="http://schemas.microsoft.com/office/powerpoint/2010/main" val="4280382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engagement letter language</a:t>
            </a:r>
            <a:endParaRPr lang="en-US" dirty="0"/>
          </a:p>
        </p:txBody>
      </p:sp>
      <p:sp>
        <p:nvSpPr>
          <p:cNvPr id="3" name="Text Placeholder 2"/>
          <p:cNvSpPr>
            <a:spLocks noGrp="1"/>
          </p:cNvSpPr>
          <p:nvPr>
            <p:ph type="body" sz="quarter" idx="10"/>
          </p:nvPr>
        </p:nvSpPr>
        <p:spPr>
          <a:xfrm>
            <a:off x="251520" y="1196752"/>
            <a:ext cx="8640960" cy="5217696"/>
          </a:xfrm>
        </p:spPr>
        <p:txBody>
          <a:bodyPr>
            <a:normAutofit/>
          </a:bodyPr>
          <a:lstStyle/>
          <a:p>
            <a:pPr lvl="0"/>
            <a:r>
              <a:rPr lang="en-US" sz="1700" dirty="0">
                <a:solidFill>
                  <a:srgbClr val="000000"/>
                </a:solidFill>
              </a:rPr>
              <a:t>Your First 100 Day Plan, Including Integration </a:t>
            </a:r>
            <a:r>
              <a:rPr lang="en-US" sz="1700" dirty="0" smtClean="0">
                <a:solidFill>
                  <a:srgbClr val="000000"/>
                </a:solidFill>
              </a:rPr>
              <a:t>Matters</a:t>
            </a:r>
            <a:br>
              <a:rPr lang="en-US" sz="1700" dirty="0" smtClean="0">
                <a:solidFill>
                  <a:srgbClr val="000000"/>
                </a:solidFill>
              </a:rPr>
            </a:br>
            <a:r>
              <a:rPr lang="en-US" sz="1700" b="0" dirty="0" smtClean="0">
                <a:solidFill>
                  <a:srgbClr val="000000"/>
                </a:solidFill>
              </a:rPr>
              <a:t>Based </a:t>
            </a:r>
            <a:r>
              <a:rPr lang="en-US" sz="1700" b="0" dirty="0">
                <a:solidFill>
                  <a:srgbClr val="000000"/>
                </a:solidFill>
              </a:rPr>
              <a:t>on the knowledge we gain during </a:t>
            </a:r>
            <a:r>
              <a:rPr lang="en-US" sz="1700" b="0" dirty="0" smtClean="0">
                <a:solidFill>
                  <a:srgbClr val="000000"/>
                </a:solidFill>
              </a:rPr>
              <a:t>our </a:t>
            </a:r>
            <a:r>
              <a:rPr lang="en-US" sz="1700" b="0" dirty="0">
                <a:solidFill>
                  <a:srgbClr val="000000"/>
                </a:solidFill>
              </a:rPr>
              <a:t>due diligence engagement, discuss key milestones or potential business improvement opportunities for your first 100 days of ownership. Our comments may focus on:</a:t>
            </a:r>
          </a:p>
          <a:p>
            <a:pPr marL="349250" lvl="2" indent="-171450">
              <a:buFont typeface="Arial" panose="020B0604020202020204" pitchFamily="34" charset="0"/>
              <a:buChar char="•"/>
            </a:pPr>
            <a:r>
              <a:rPr lang="en-US" sz="1700" dirty="0">
                <a:solidFill>
                  <a:srgbClr val="000000"/>
                </a:solidFill>
              </a:rPr>
              <a:t>Revenue or pricing improvement </a:t>
            </a:r>
            <a:r>
              <a:rPr lang="en-US" sz="1700" dirty="0" smtClean="0">
                <a:solidFill>
                  <a:srgbClr val="000000"/>
                </a:solidFill>
              </a:rPr>
              <a:t>opportunities</a:t>
            </a:r>
            <a:endParaRPr lang="en-US" sz="1700" b="0" dirty="0" smtClean="0">
              <a:solidFill>
                <a:srgbClr val="000000"/>
              </a:solidFill>
            </a:endParaRPr>
          </a:p>
          <a:p>
            <a:pPr marL="349250" lvl="2" indent="-171450">
              <a:buFont typeface="Arial" panose="020B0604020202020204" pitchFamily="34" charset="0"/>
              <a:buChar char="•"/>
            </a:pPr>
            <a:r>
              <a:rPr lang="en-US" sz="1700" b="0" dirty="0" smtClean="0">
                <a:solidFill>
                  <a:srgbClr val="000000"/>
                </a:solidFill>
              </a:rPr>
              <a:t>Potential </a:t>
            </a:r>
            <a:r>
              <a:rPr lang="en-US" sz="1700" b="0" dirty="0">
                <a:solidFill>
                  <a:srgbClr val="000000"/>
                </a:solidFill>
              </a:rPr>
              <a:t>cost savings and margin improvement </a:t>
            </a:r>
            <a:r>
              <a:rPr lang="en-US" sz="1700" b="0" dirty="0" smtClean="0">
                <a:solidFill>
                  <a:srgbClr val="000000"/>
                </a:solidFill>
              </a:rPr>
              <a:t>opportunities</a:t>
            </a:r>
          </a:p>
          <a:p>
            <a:pPr marL="349250" lvl="2" indent="-171450">
              <a:buFont typeface="Arial" panose="020B0604020202020204" pitchFamily="34" charset="0"/>
              <a:buChar char="•"/>
            </a:pPr>
            <a:r>
              <a:rPr lang="en-US" sz="1700" b="0" dirty="0" smtClean="0">
                <a:solidFill>
                  <a:srgbClr val="000000"/>
                </a:solidFill>
              </a:rPr>
              <a:t>The </a:t>
            </a:r>
            <a:r>
              <a:rPr lang="en-US" sz="1700" b="0" dirty="0">
                <a:solidFill>
                  <a:srgbClr val="000000"/>
                </a:solidFill>
              </a:rPr>
              <a:t>quality of reports and tools available for management to run the </a:t>
            </a:r>
            <a:r>
              <a:rPr lang="en-US" sz="1700" b="0" dirty="0" smtClean="0">
                <a:solidFill>
                  <a:srgbClr val="000000"/>
                </a:solidFill>
              </a:rPr>
              <a:t>company</a:t>
            </a:r>
            <a:endParaRPr lang="en-US" sz="1700" b="0" dirty="0">
              <a:solidFill>
                <a:srgbClr val="000000"/>
              </a:solidFill>
            </a:endParaRPr>
          </a:p>
          <a:p>
            <a:pPr marL="349250" lvl="2" indent="-171450">
              <a:buFont typeface="Arial" panose="020B0604020202020204" pitchFamily="34" charset="0"/>
              <a:buChar char="•"/>
            </a:pPr>
            <a:r>
              <a:rPr lang="en-US" sz="1700" b="0" dirty="0">
                <a:solidFill>
                  <a:srgbClr val="000000"/>
                </a:solidFill>
              </a:rPr>
              <a:t>Accounting close process and procedures concerning cut-off and reporting </a:t>
            </a:r>
            <a:r>
              <a:rPr lang="en-US" sz="1700" b="0" dirty="0" smtClean="0">
                <a:solidFill>
                  <a:srgbClr val="000000"/>
                </a:solidFill>
              </a:rPr>
              <a:t>capabilities </a:t>
            </a:r>
            <a:endParaRPr lang="en-US" sz="1700" b="0" dirty="0">
              <a:solidFill>
                <a:srgbClr val="000000"/>
              </a:solidFill>
            </a:endParaRPr>
          </a:p>
          <a:p>
            <a:pPr marL="349250" lvl="2" indent="-171450">
              <a:buFont typeface="Arial" panose="020B0604020202020204" pitchFamily="34" charset="0"/>
              <a:buChar char="•"/>
            </a:pPr>
            <a:r>
              <a:rPr lang="en-US" sz="1700" b="0" dirty="0">
                <a:solidFill>
                  <a:srgbClr val="000000"/>
                </a:solidFill>
              </a:rPr>
              <a:t>Current IT system and the needs for system redesign, if </a:t>
            </a:r>
            <a:r>
              <a:rPr lang="en-US" sz="1700" b="0" dirty="0" smtClean="0">
                <a:solidFill>
                  <a:srgbClr val="000000"/>
                </a:solidFill>
              </a:rPr>
              <a:t>applicable </a:t>
            </a:r>
            <a:endParaRPr lang="en-US" sz="1700" b="0" dirty="0">
              <a:solidFill>
                <a:srgbClr val="000000"/>
              </a:solidFill>
            </a:endParaRPr>
          </a:p>
          <a:p>
            <a:pPr marL="349250" lvl="2" indent="-171450">
              <a:buFont typeface="Arial" panose="020B0604020202020204" pitchFamily="34" charset="0"/>
              <a:buChar char="•"/>
            </a:pPr>
            <a:r>
              <a:rPr lang="en-US" sz="1700" dirty="0" smtClean="0">
                <a:solidFill>
                  <a:srgbClr val="000000"/>
                </a:solidFill>
              </a:rPr>
              <a:t>The </a:t>
            </a:r>
            <a:r>
              <a:rPr lang="en-US" sz="1700" dirty="0">
                <a:solidFill>
                  <a:srgbClr val="000000"/>
                </a:solidFill>
              </a:rPr>
              <a:t>integration </a:t>
            </a:r>
            <a:r>
              <a:rPr lang="en-US" sz="1700" dirty="0" smtClean="0">
                <a:solidFill>
                  <a:srgbClr val="000000"/>
                </a:solidFill>
              </a:rPr>
              <a:t>and separation needs, </a:t>
            </a:r>
            <a:r>
              <a:rPr lang="en-US" sz="1700" dirty="0">
                <a:solidFill>
                  <a:srgbClr val="000000"/>
                </a:solidFill>
              </a:rPr>
              <a:t>including </a:t>
            </a:r>
            <a:r>
              <a:rPr lang="en-US" sz="1700" dirty="0" smtClean="0">
                <a:solidFill>
                  <a:srgbClr val="000000"/>
                </a:solidFill>
              </a:rPr>
              <a:t>systems, financial, tax and operational matters</a:t>
            </a:r>
            <a:endParaRPr lang="en-US" sz="1700" dirty="0">
              <a:solidFill>
                <a:srgbClr val="000000"/>
              </a:solidFill>
            </a:endParaRPr>
          </a:p>
          <a:p>
            <a:pPr marL="349250" lvl="2" indent="-171450">
              <a:buFont typeface="Arial" panose="020B0604020202020204" pitchFamily="34" charset="0"/>
              <a:buChar char="•"/>
            </a:pPr>
            <a:r>
              <a:rPr lang="en-US" sz="1700" dirty="0">
                <a:solidFill>
                  <a:srgbClr val="000000"/>
                </a:solidFill>
              </a:rPr>
              <a:t>Opportunities </a:t>
            </a:r>
            <a:r>
              <a:rPr lang="en-US" sz="1700" dirty="0" smtClean="0">
                <a:solidFill>
                  <a:srgbClr val="000000"/>
                </a:solidFill>
              </a:rPr>
              <a:t>for </a:t>
            </a:r>
            <a:r>
              <a:rPr lang="en-US" sz="1700" dirty="0">
                <a:solidFill>
                  <a:srgbClr val="000000"/>
                </a:solidFill>
              </a:rPr>
              <a:t>tax savings </a:t>
            </a:r>
            <a:r>
              <a:rPr lang="en-US" sz="1700" dirty="0" smtClean="0">
                <a:solidFill>
                  <a:srgbClr val="000000"/>
                </a:solidFill>
              </a:rPr>
              <a:t>post-close </a:t>
            </a:r>
          </a:p>
          <a:p>
            <a:pPr marL="349250" lvl="2" indent="-171450">
              <a:buFont typeface="Arial" panose="020B0604020202020204" pitchFamily="34" charset="0"/>
              <a:buChar char="•"/>
            </a:pPr>
            <a:r>
              <a:rPr lang="en-US" sz="1700" dirty="0" smtClean="0">
                <a:solidFill>
                  <a:srgbClr val="000000"/>
                </a:solidFill>
              </a:rPr>
              <a:t>Post-closing </a:t>
            </a:r>
            <a:r>
              <a:rPr lang="en-US" sz="1700" dirty="0">
                <a:solidFill>
                  <a:srgbClr val="000000"/>
                </a:solidFill>
              </a:rPr>
              <a:t>tax compliance </a:t>
            </a:r>
            <a:r>
              <a:rPr lang="en-US" sz="1700" dirty="0" smtClean="0">
                <a:solidFill>
                  <a:srgbClr val="000000"/>
                </a:solidFill>
              </a:rPr>
              <a:t>matters </a:t>
            </a:r>
            <a:endParaRPr lang="en-US" sz="1700" dirty="0">
              <a:solidFill>
                <a:srgbClr val="000000"/>
              </a:solidFill>
            </a:endParaRPr>
          </a:p>
          <a:p>
            <a:pPr marL="349250" lvl="2" indent="-171450">
              <a:buFont typeface="Arial" panose="020B0604020202020204" pitchFamily="34" charset="0"/>
              <a:buChar char="•"/>
            </a:pPr>
            <a:r>
              <a:rPr lang="en-US" sz="1700" dirty="0">
                <a:solidFill>
                  <a:srgbClr val="000000"/>
                </a:solidFill>
              </a:rPr>
              <a:t>Closing requirements under the </a:t>
            </a:r>
            <a:r>
              <a:rPr lang="en-US" sz="1700" dirty="0" smtClean="0">
                <a:solidFill>
                  <a:srgbClr val="000000"/>
                </a:solidFill>
              </a:rPr>
              <a:t>SPA</a:t>
            </a:r>
            <a:endParaRPr lang="en-US" sz="1700" dirty="0">
              <a:solidFill>
                <a:srgbClr val="000000"/>
              </a:solidFill>
            </a:endParaRPr>
          </a:p>
          <a:p>
            <a:pPr marL="349250" lvl="2" indent="-171450">
              <a:buFont typeface="Arial" panose="020B0604020202020204" pitchFamily="34" charset="0"/>
              <a:buChar char="•"/>
            </a:pPr>
            <a:r>
              <a:rPr lang="en-US" sz="1700" dirty="0">
                <a:solidFill>
                  <a:srgbClr val="000000"/>
                </a:solidFill>
              </a:rPr>
              <a:t>Post-closing accounting, disclosure and valuation </a:t>
            </a:r>
            <a:r>
              <a:rPr lang="en-US" sz="1700" dirty="0" smtClean="0">
                <a:solidFill>
                  <a:srgbClr val="000000"/>
                </a:solidFill>
              </a:rPr>
              <a:t>matters</a:t>
            </a:r>
            <a:r>
              <a:rPr lang="en-US" sz="1700" dirty="0">
                <a:solidFill>
                  <a:srgbClr val="000000"/>
                </a:solidFill>
              </a:rPr>
              <a:t>.</a:t>
            </a:r>
          </a:p>
          <a:p>
            <a:pPr marL="349250" lvl="2" indent="-171450">
              <a:buFont typeface="Arial" panose="020B0604020202020204" pitchFamily="34" charset="0"/>
              <a:buChar char="•"/>
            </a:pPr>
            <a:endParaRPr lang="en-US" sz="1700" dirty="0">
              <a:solidFill>
                <a:srgbClr val="000000"/>
              </a:solidFill>
            </a:endParaRPr>
          </a:p>
          <a:p>
            <a:pPr marL="349250" lvl="2" indent="-171450">
              <a:buFont typeface="Arial" panose="020B0604020202020204" pitchFamily="34" charset="0"/>
              <a:buChar char="•"/>
            </a:pPr>
            <a:endParaRPr lang="en-US" sz="1000" dirty="0"/>
          </a:p>
          <a:p>
            <a:pPr marL="349250" lvl="2" indent="-171450">
              <a:buFont typeface="Arial" panose="020B0604020202020204" pitchFamily="34" charset="0"/>
              <a:buChar char="•"/>
            </a:pPr>
            <a:endParaRPr lang="en-US" sz="1200" b="0" dirty="0">
              <a:solidFill>
                <a:srgbClr val="000000"/>
              </a:solidFill>
            </a:endParaRPr>
          </a:p>
          <a:p>
            <a:endParaRPr lang="en-US" dirty="0"/>
          </a:p>
        </p:txBody>
      </p:sp>
    </p:spTree>
    <p:extLst>
      <p:ext uri="{BB962C8B-B14F-4D97-AF65-F5344CB8AC3E}">
        <p14:creationId xmlns:p14="http://schemas.microsoft.com/office/powerpoint/2010/main" val="2240421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 matters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94402659"/>
              </p:ext>
            </p:extLst>
          </p:nvPr>
        </p:nvGraphicFramePr>
        <p:xfrm>
          <a:off x="1064524" y="1397000"/>
          <a:ext cx="7014950" cy="3085481"/>
        </p:xfrm>
        <a:graphic>
          <a:graphicData uri="http://schemas.openxmlformats.org/drawingml/2006/table">
            <a:tbl>
              <a:tblPr firstRow="1" bandRow="1">
                <a:tableStyleId>{00A15C55-8517-42AA-B614-E9B94910E393}</a:tableStyleId>
              </a:tblPr>
              <a:tblGrid>
                <a:gridCol w="3507475"/>
                <a:gridCol w="3507475"/>
              </a:tblGrid>
              <a:tr h="708041">
                <a:tc>
                  <a:txBody>
                    <a:bodyPr/>
                    <a:lstStyle/>
                    <a:p>
                      <a:r>
                        <a:rPr lang="en-US" dirty="0" smtClean="0"/>
                        <a:t>EL includes 100 Day Plan Procedure(s)</a:t>
                      </a:r>
                      <a:endParaRPr lang="en-US" dirty="0"/>
                    </a:p>
                  </a:txBody>
                  <a:tcPr/>
                </a:tc>
                <a:tc>
                  <a:txBody>
                    <a:bodyPr/>
                    <a:lstStyle/>
                    <a:p>
                      <a:r>
                        <a:rPr lang="en-US" dirty="0" smtClean="0"/>
                        <a:t>No</a:t>
                      </a:r>
                      <a:r>
                        <a:rPr lang="en-US" baseline="0" dirty="0" smtClean="0"/>
                        <a:t> 100 Day Plan</a:t>
                      </a:r>
                      <a:r>
                        <a:rPr lang="en-US" dirty="0" smtClean="0"/>
                        <a:t> EL Procedures</a:t>
                      </a:r>
                      <a:endParaRPr lang="en-US" dirty="0"/>
                    </a:p>
                  </a:txBody>
                  <a:tcPr/>
                </a:tc>
              </a:tr>
              <a:tr h="708041">
                <a:tc>
                  <a:txBody>
                    <a:bodyPr/>
                    <a:lstStyle/>
                    <a:p>
                      <a:pPr marL="285750" indent="-285750">
                        <a:buFont typeface="Arial" panose="020B0604020202020204" pitchFamily="34" charset="0"/>
                        <a:buChar char="•"/>
                      </a:pPr>
                      <a:r>
                        <a:rPr lang="en-US" dirty="0" smtClean="0"/>
                        <a:t>Disclaimer language (in front or back of document)</a:t>
                      </a:r>
                    </a:p>
                    <a:p>
                      <a:pPr marL="285750" indent="-285750">
                        <a:buFont typeface="Arial" panose="020B0604020202020204" pitchFamily="34" charset="0"/>
                        <a:buChar char="•"/>
                      </a:pPr>
                      <a:r>
                        <a:rPr lang="en-US" dirty="0" smtClean="0"/>
                        <a:t>Electronic transmittal</a:t>
                      </a:r>
                      <a:r>
                        <a:rPr lang="en-US" baseline="0" dirty="0" smtClean="0"/>
                        <a:t> language in email</a:t>
                      </a:r>
                      <a:endParaRPr lang="en-US" dirty="0" smtClean="0"/>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dirty="0" smtClean="0"/>
                        <a:t>Risk</a:t>
                      </a:r>
                      <a:r>
                        <a:rPr lang="en-US" baseline="0" dirty="0" smtClean="0"/>
                        <a:t> management</a:t>
                      </a:r>
                      <a:r>
                        <a:rPr lang="en-US" dirty="0" smtClean="0"/>
                        <a:t> language addressing work product we were not engaged to perform or</a:t>
                      </a:r>
                      <a:r>
                        <a:rPr lang="en-US" baseline="0" dirty="0" smtClean="0"/>
                        <a:t> paid to provide</a:t>
                      </a:r>
                      <a:endParaRPr lang="en-US" dirty="0"/>
                    </a:p>
                  </a:txBody>
                  <a:tcPr/>
                </a:tc>
              </a:tr>
              <a:tr h="708041">
                <a:tc gridSpan="2">
                  <a:txBody>
                    <a:bodyPr/>
                    <a:lstStyle/>
                    <a:p>
                      <a:pPr marL="285750" indent="-285750">
                        <a:buFont typeface="Arial" panose="020B0604020202020204" pitchFamily="34" charset="0"/>
                        <a:buChar char="•"/>
                      </a:pPr>
                      <a:r>
                        <a:rPr lang="en-US" dirty="0" smtClean="0"/>
                        <a:t>Language indicating that the document</a:t>
                      </a:r>
                      <a:r>
                        <a:rPr lang="en-US" baseline="0" dirty="0" smtClean="0"/>
                        <a:t> represents our observations from diligence and is not intended to be 100% inclusive of all matters/issues our client may need to consider.</a:t>
                      </a:r>
                      <a:endParaRPr lang="en-US" dirty="0"/>
                    </a:p>
                  </a:txBody>
                  <a:tcPr/>
                </a:tc>
                <a:tc hMerge="1">
                  <a:txBody>
                    <a:bodyPr/>
                    <a:lstStyle/>
                    <a:p>
                      <a:endParaRPr lang="en-US" dirty="0"/>
                    </a:p>
                  </a:txBody>
                  <a:tcPr/>
                </a:tc>
              </a:tr>
            </a:tbl>
          </a:graphicData>
        </a:graphic>
      </p:graphicFrame>
      <p:sp>
        <p:nvSpPr>
          <p:cNvPr id="3" name="TextBox 2"/>
          <p:cNvSpPr txBox="1"/>
          <p:nvPr/>
        </p:nvSpPr>
        <p:spPr>
          <a:xfrm>
            <a:off x="1066800" y="5105400"/>
            <a:ext cx="7315200" cy="685800"/>
          </a:xfrm>
          <a:prstGeom prst="rect">
            <a:avLst/>
          </a:prstGeom>
          <a:noFill/>
        </p:spPr>
        <p:txBody>
          <a:bodyPr wrap="square" lIns="54000" tIns="54000" rIns="54000" bIns="54000" rtlCol="0">
            <a:noAutofit/>
          </a:bodyPr>
          <a:lstStyle/>
          <a:p>
            <a:r>
              <a:rPr lang="en-US" sz="1600" b="1" dirty="0" smtClean="0">
                <a:latin typeface="Arial" pitchFamily="34" charset="0"/>
                <a:cs typeface="Arial" pitchFamily="34" charset="0"/>
              </a:rPr>
              <a:t>Template language to be added to the 100 Day Plan Toolkit online.</a:t>
            </a:r>
          </a:p>
        </p:txBody>
      </p:sp>
    </p:spTree>
    <p:extLst>
      <p:ext uri="{BB962C8B-B14F-4D97-AF65-F5344CB8AC3E}">
        <p14:creationId xmlns:p14="http://schemas.microsoft.com/office/powerpoint/2010/main" val="3857762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1800" kern="1200" dirty="0" smtClean="0"/>
              <a:t>Common topics/issues</a:t>
            </a:r>
            <a:endParaRPr lang="en-US" sz="1800" dirty="0"/>
          </a:p>
        </p:txBody>
      </p:sp>
      <p:grpSp>
        <p:nvGrpSpPr>
          <p:cNvPr id="5" name="Group 4"/>
          <p:cNvGrpSpPr/>
          <p:nvPr/>
        </p:nvGrpSpPr>
        <p:grpSpPr>
          <a:xfrm>
            <a:off x="323850" y="4406175"/>
            <a:ext cx="8515350" cy="1953061"/>
            <a:chOff x="323850" y="4264760"/>
            <a:chExt cx="8515350" cy="1953061"/>
          </a:xfrm>
        </p:grpSpPr>
        <p:sp>
          <p:nvSpPr>
            <p:cNvPr id="14341" name="Text Placeholder 8"/>
            <p:cNvSpPr txBox="1">
              <a:spLocks/>
            </p:cNvSpPr>
            <p:nvPr/>
          </p:nvSpPr>
          <p:spPr bwMode="auto">
            <a:xfrm>
              <a:off x="323850" y="4495799"/>
              <a:ext cx="8515350" cy="1722022"/>
            </a:xfrm>
            <a:prstGeom prst="rect">
              <a:avLst/>
            </a:prstGeom>
            <a:solidFill>
              <a:srgbClr val="E5F2F4"/>
            </a:solidFill>
            <a:ln w="9525">
              <a:solidFill>
                <a:srgbClr val="409DAD"/>
              </a:solidFill>
              <a:miter lim="800000"/>
              <a:headEnd/>
              <a:tailEnd/>
            </a:ln>
          </p:spPr>
          <p:txBody>
            <a:bodyPr lIns="54000" tIns="54000" rIns="54000" bIns="54000" numCol="2"/>
            <a:lstStyle>
              <a:lvl1pPr marL="342900" indent="-342900"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77800" indent="-1778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lvl="2" eaLnBrk="1" hangingPunct="1">
                <a:spcBef>
                  <a:spcPts val="600"/>
                </a:spcBef>
                <a:buClr>
                  <a:srgbClr val="97989A"/>
                </a:buClr>
                <a:buSzPct val="80000"/>
                <a:buFont typeface="Wingdings" panose="05000000000000000000" pitchFamily="2" charset="2"/>
                <a:buChar char="n"/>
              </a:pPr>
              <a:r>
                <a:rPr lang="en-GB" sz="1100" dirty="0">
                  <a:solidFill>
                    <a:srgbClr val="000000"/>
                  </a:solidFill>
                  <a:latin typeface="Arial" panose="020B0604020202020204" pitchFamily="34" charset="0"/>
                </a:rPr>
                <a:t>Integration – PMO and workstream expertise across financial and operational </a:t>
              </a:r>
              <a:r>
                <a:rPr lang="en-GB" sz="1100" dirty="0" smtClean="0">
                  <a:solidFill>
                    <a:srgbClr val="000000"/>
                  </a:solidFill>
                  <a:latin typeface="Arial" panose="020B0604020202020204" pitchFamily="34" charset="0"/>
                </a:rPr>
                <a:t>matters </a:t>
              </a:r>
              <a:r>
                <a:rPr lang="en-GB" sz="1100" b="1" dirty="0" smtClean="0">
                  <a:solidFill>
                    <a:srgbClr val="000000"/>
                  </a:solidFill>
                  <a:latin typeface="Arial" panose="020B0604020202020204" pitchFamily="34" charset="0"/>
                </a:rPr>
                <a:t>(ISA)</a:t>
              </a: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Redefine business strategy </a:t>
              </a:r>
              <a:r>
                <a:rPr lang="en-GB" sz="1100" b="1" dirty="0" smtClean="0">
                  <a:solidFill>
                    <a:srgbClr val="000000"/>
                  </a:solidFill>
                  <a:latin typeface="Arial" panose="020B0604020202020204" pitchFamily="34" charset="0"/>
                </a:rPr>
                <a:t>(Strategy)</a:t>
              </a:r>
              <a:endParaRPr lang="en-GB" sz="1100" b="1"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IT </a:t>
              </a:r>
              <a:r>
                <a:rPr lang="en-GB" sz="1100" dirty="0">
                  <a:solidFill>
                    <a:srgbClr val="000000"/>
                  </a:solidFill>
                  <a:latin typeface="Arial" panose="020B0604020202020204" pitchFamily="34" charset="0"/>
                </a:rPr>
                <a:t>System &amp; Process </a:t>
              </a:r>
              <a:r>
                <a:rPr lang="en-GB" sz="1100" dirty="0">
                  <a:latin typeface="Arial" panose="020B0604020202020204" pitchFamily="34" charset="0"/>
                </a:rPr>
                <a:t>Redesign </a:t>
              </a:r>
              <a:r>
                <a:rPr lang="en-GB" sz="1100" dirty="0" smtClean="0">
                  <a:latin typeface="Arial" panose="020B0604020202020204" pitchFamily="34" charset="0"/>
                </a:rPr>
                <a:t>opportunities (including tax transformation and technology) </a:t>
              </a:r>
              <a:r>
                <a:rPr lang="en-GB" sz="1100" b="1" dirty="0" smtClean="0">
                  <a:latin typeface="Arial" panose="020B0604020202020204" pitchFamily="34" charset="0"/>
                </a:rPr>
                <a:t>(Strategy/ISA)</a:t>
              </a:r>
              <a:endParaRPr lang="en-GB" sz="1100" b="1" dirty="0">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Redesigning </a:t>
              </a:r>
              <a:r>
                <a:rPr lang="en-GB" sz="1100" dirty="0">
                  <a:solidFill>
                    <a:srgbClr val="000000"/>
                  </a:solidFill>
                  <a:latin typeface="Arial" panose="020B0604020202020204" pitchFamily="34" charset="0"/>
                </a:rPr>
                <a:t>and </a:t>
              </a:r>
              <a:r>
                <a:rPr lang="en-GB" sz="1100" dirty="0" smtClean="0">
                  <a:solidFill>
                    <a:srgbClr val="000000"/>
                  </a:solidFill>
                  <a:latin typeface="Arial" panose="020B0604020202020204" pitchFamily="34" charset="0"/>
                </a:rPr>
                <a:t>improving management reporting packages and how the management team monitors and drives the business </a:t>
              </a:r>
              <a:r>
                <a:rPr lang="en-GB" sz="1100" b="1" dirty="0" smtClean="0">
                  <a:solidFill>
                    <a:srgbClr val="000000"/>
                  </a:solidFill>
                  <a:latin typeface="Arial" panose="020B0604020202020204" pitchFamily="34" charset="0"/>
                </a:rPr>
                <a:t>(</a:t>
              </a:r>
              <a:r>
                <a:rPr lang="en-GB" sz="1100" b="1" dirty="0" err="1" smtClean="0">
                  <a:solidFill>
                    <a:srgbClr val="000000"/>
                  </a:solidFill>
                  <a:latin typeface="Arial" panose="020B0604020202020204" pitchFamily="34" charset="0"/>
                </a:rPr>
                <a:t>AAS</a:t>
              </a:r>
              <a:r>
                <a:rPr lang="en-GB" sz="1100" b="1" dirty="0" smtClean="0">
                  <a:solidFill>
                    <a:srgbClr val="000000"/>
                  </a:solidFill>
                  <a:latin typeface="Arial" panose="020B0604020202020204" pitchFamily="34" charset="0"/>
                </a:rPr>
                <a:t>/MC)</a:t>
              </a:r>
              <a:endParaRPr lang="en-GB" sz="1100" b="1"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endParaRPr lang="en-GB" sz="1100" dirty="0" smtClean="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endParaRPr lang="en-GB" sz="1100"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endParaRPr lang="en-GB" sz="1100" dirty="0" smtClean="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endParaRPr lang="en-GB" sz="1100" dirty="0" smtClean="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Cost elimination/</a:t>
              </a:r>
              <a:r>
                <a:rPr lang="en-US" sz="1100" dirty="0" smtClean="0">
                  <a:solidFill>
                    <a:srgbClr val="000000"/>
                  </a:solidFill>
                  <a:latin typeface="Arial" panose="020B0604020202020204" pitchFamily="34" charset="0"/>
                </a:rPr>
                <a:t>reduction of overhead </a:t>
              </a:r>
              <a:r>
                <a:rPr lang="en-US" sz="1100" b="1" dirty="0" smtClean="0">
                  <a:solidFill>
                    <a:srgbClr val="000000"/>
                  </a:solidFill>
                  <a:latin typeface="Arial" panose="020B0604020202020204" pitchFamily="34" charset="0"/>
                </a:rPr>
                <a:t>(Strategy/ISA)</a:t>
              </a:r>
              <a:endParaRPr lang="en-GB" sz="1100" b="1"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Budgeting and forecasting process and tools </a:t>
              </a:r>
              <a:r>
                <a:rPr lang="en-GB" sz="1100" b="1" dirty="0" smtClean="0">
                  <a:solidFill>
                    <a:srgbClr val="000000"/>
                  </a:solidFill>
                  <a:latin typeface="Arial" panose="020B0604020202020204" pitchFamily="34" charset="0"/>
                </a:rPr>
                <a:t>(</a:t>
              </a:r>
              <a:r>
                <a:rPr lang="en-GB" sz="1100" b="1" dirty="0" err="1" smtClean="0">
                  <a:solidFill>
                    <a:srgbClr val="000000"/>
                  </a:solidFill>
                  <a:latin typeface="Arial" panose="020B0604020202020204" pitchFamily="34" charset="0"/>
                </a:rPr>
                <a:t>AAS</a:t>
              </a:r>
              <a:r>
                <a:rPr lang="en-GB" sz="1100" b="1" dirty="0" smtClean="0">
                  <a:solidFill>
                    <a:srgbClr val="000000"/>
                  </a:solidFill>
                  <a:latin typeface="Arial" panose="020B0604020202020204" pitchFamily="34" charset="0"/>
                </a:rPr>
                <a:t>/MC)</a:t>
              </a:r>
              <a:endParaRPr lang="en-GB" sz="1100" b="1"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Employee </a:t>
              </a:r>
              <a:r>
                <a:rPr lang="en-GB" sz="1100" dirty="0">
                  <a:solidFill>
                    <a:srgbClr val="000000"/>
                  </a:solidFill>
                  <a:latin typeface="Arial" panose="020B0604020202020204" pitchFamily="34" charset="0"/>
                </a:rPr>
                <a:t>Incentive Plans </a:t>
              </a:r>
              <a:r>
                <a:rPr lang="en-GB" sz="1100" dirty="0" smtClean="0">
                  <a:solidFill>
                    <a:srgbClr val="000000"/>
                  </a:solidFill>
                  <a:latin typeface="Arial" panose="020B0604020202020204" pitchFamily="34" charset="0"/>
                </a:rPr>
                <a:t>– Align with business strategy </a:t>
              </a:r>
              <a:r>
                <a:rPr lang="en-GB" sz="1100" b="1" dirty="0" smtClean="0">
                  <a:solidFill>
                    <a:srgbClr val="000000"/>
                  </a:solidFill>
                  <a:latin typeface="Arial" panose="020B0604020202020204" pitchFamily="34" charset="0"/>
                </a:rPr>
                <a:t>(ISA)</a:t>
              </a:r>
              <a:endParaRPr lang="en-GB" sz="1100" b="1"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US" sz="1100" dirty="0" smtClean="0">
                  <a:solidFill>
                    <a:srgbClr val="000000"/>
                  </a:solidFill>
                  <a:latin typeface="Arial" panose="020B0604020202020204" pitchFamily="34" charset="0"/>
                </a:rPr>
                <a:t>Improvement </a:t>
              </a:r>
              <a:r>
                <a:rPr lang="en-US" sz="1100" dirty="0">
                  <a:solidFill>
                    <a:srgbClr val="000000"/>
                  </a:solidFill>
                  <a:latin typeface="Arial" panose="020B0604020202020204" pitchFamily="34" charset="0"/>
                </a:rPr>
                <a:t>of Cash </a:t>
              </a:r>
              <a:r>
                <a:rPr lang="en-US" sz="1100" dirty="0" smtClean="0">
                  <a:solidFill>
                    <a:srgbClr val="000000"/>
                  </a:solidFill>
                  <a:latin typeface="Arial" panose="020B0604020202020204" pitchFamily="34" charset="0"/>
                </a:rPr>
                <a:t>Management/WC </a:t>
              </a:r>
              <a:r>
                <a:rPr lang="en-US" sz="1100" b="1" dirty="0" smtClean="0">
                  <a:solidFill>
                    <a:srgbClr val="000000"/>
                  </a:solidFill>
                  <a:latin typeface="Arial" panose="020B0604020202020204" pitchFamily="34" charset="0"/>
                </a:rPr>
                <a:t>(Strategy/MC)</a:t>
              </a:r>
              <a:endParaRPr lang="en-US" sz="1100" b="1"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US" sz="1100" dirty="0" smtClean="0">
                  <a:solidFill>
                    <a:srgbClr val="000000"/>
                  </a:solidFill>
                  <a:latin typeface="Arial" panose="020B0604020202020204" pitchFamily="34" charset="0"/>
                </a:rPr>
                <a:t>IT staffing and processes </a:t>
              </a:r>
              <a:r>
                <a:rPr lang="en-GB" sz="1100" b="1" dirty="0" smtClean="0">
                  <a:latin typeface="Arial" panose="020B0604020202020204" pitchFamily="34" charset="0"/>
                </a:rPr>
                <a:t>(Strategy/ISA)</a:t>
              </a:r>
              <a:endParaRPr lang="en-US" sz="1100" dirty="0" smtClean="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US" sz="1100" dirty="0" smtClean="0">
                  <a:solidFill>
                    <a:srgbClr val="000000"/>
                  </a:solidFill>
                  <a:latin typeface="Arial" panose="020B0604020202020204" pitchFamily="34" charset="0"/>
                </a:rPr>
                <a:t>Sales effectiveness and growth strategy </a:t>
              </a:r>
              <a:r>
                <a:rPr lang="en-US" sz="1100" b="1" dirty="0" smtClean="0">
                  <a:solidFill>
                    <a:srgbClr val="000000"/>
                  </a:solidFill>
                  <a:latin typeface="Arial" panose="020B0604020202020204" pitchFamily="34" charset="0"/>
                </a:rPr>
                <a:t>(Strategy)</a:t>
              </a:r>
            </a:p>
            <a:p>
              <a:pPr lvl="2" eaLnBrk="1" hangingPunct="1">
                <a:spcBef>
                  <a:spcPts val="600"/>
                </a:spcBef>
                <a:buClr>
                  <a:srgbClr val="97989A"/>
                </a:buClr>
                <a:buSzPct val="80000"/>
                <a:buFont typeface="Wingdings" panose="05000000000000000000" pitchFamily="2" charset="2"/>
                <a:buChar char="n"/>
              </a:pPr>
              <a:r>
                <a:rPr lang="en-US" sz="1100" dirty="0" smtClean="0">
                  <a:solidFill>
                    <a:srgbClr val="000000"/>
                  </a:solidFill>
                  <a:latin typeface="Arial" panose="020B0604020202020204" pitchFamily="34" charset="0"/>
                </a:rPr>
                <a:t>Improving corporate governance (controls, ERM, GRC) </a:t>
              </a:r>
              <a:r>
                <a:rPr lang="en-US" sz="1100" b="1" dirty="0" smtClean="0">
                  <a:solidFill>
                    <a:srgbClr val="000000"/>
                  </a:solidFill>
                  <a:latin typeface="Arial" panose="020B0604020202020204" pitchFamily="34" charset="0"/>
                </a:rPr>
                <a:t>(RC)</a:t>
              </a:r>
              <a:endParaRPr lang="en-US" sz="1100" b="1" dirty="0">
                <a:solidFill>
                  <a:srgbClr val="000000"/>
                </a:solidFill>
                <a:latin typeface="Arial" panose="020B0604020202020204" pitchFamily="34" charset="0"/>
              </a:endParaRPr>
            </a:p>
            <a:p>
              <a:pPr lvl="2" eaLnBrk="1" hangingPunct="1">
                <a:spcBef>
                  <a:spcPts val="600"/>
                </a:spcBef>
                <a:buClr>
                  <a:srgbClr val="97989A"/>
                </a:buClr>
                <a:buSzPct val="80000"/>
              </a:pPr>
              <a:endParaRPr lang="en-US" sz="1200" dirty="0"/>
            </a:p>
            <a:p>
              <a:pPr lvl="2" eaLnBrk="1" hangingPunct="1">
                <a:spcBef>
                  <a:spcPts val="600"/>
                </a:spcBef>
                <a:buClr>
                  <a:srgbClr val="97989A"/>
                </a:buClr>
                <a:buSzPct val="80000"/>
                <a:buFont typeface="Wingdings" panose="05000000000000000000" pitchFamily="2" charset="2"/>
                <a:buChar char="n"/>
              </a:pPr>
              <a:endParaRPr lang="en-US" sz="1200" dirty="0"/>
            </a:p>
            <a:p>
              <a:pPr lvl="2" eaLnBrk="1" hangingPunct="1">
                <a:spcBef>
                  <a:spcPts val="600"/>
                </a:spcBef>
                <a:buClr>
                  <a:srgbClr val="97989A"/>
                </a:buClr>
                <a:buSzPct val="80000"/>
              </a:pPr>
              <a:r>
                <a:rPr lang="en-US" sz="1200" dirty="0"/>
                <a:t/>
              </a:r>
              <a:br>
                <a:rPr lang="en-US" sz="1200" dirty="0"/>
              </a:br>
              <a:endParaRPr lang="en-GB" sz="1200" dirty="0">
                <a:solidFill>
                  <a:srgbClr val="000000"/>
                </a:solidFill>
                <a:latin typeface="Arial" panose="020B0604020202020204" pitchFamily="34" charset="0"/>
              </a:endParaRPr>
            </a:p>
          </p:txBody>
        </p:sp>
        <p:sp>
          <p:nvSpPr>
            <p:cNvPr id="3" name="TextBox 2"/>
            <p:cNvSpPr txBox="1"/>
            <p:nvPr/>
          </p:nvSpPr>
          <p:spPr>
            <a:xfrm>
              <a:off x="323850" y="4264760"/>
              <a:ext cx="8515350" cy="276999"/>
            </a:xfrm>
            <a:prstGeom prst="rect">
              <a:avLst/>
            </a:prstGeom>
            <a:solidFill>
              <a:schemeClr val="accent4"/>
            </a:solidFill>
            <a:ln>
              <a:solidFill>
                <a:schemeClr val="accent4"/>
              </a:solidFill>
            </a:ln>
          </p:spPr>
          <p:txBody>
            <a:bodyPr wrap="square" rtlCol="0">
              <a:spAutoFit/>
            </a:bodyPr>
            <a:lstStyle/>
            <a:p>
              <a:r>
                <a:rPr lang="en-US" sz="1200" b="1" dirty="0" smtClean="0">
                  <a:solidFill>
                    <a:schemeClr val="bg1"/>
                  </a:solidFill>
                  <a:latin typeface="+mj-lt"/>
                </a:rPr>
                <a:t>Operational</a:t>
              </a:r>
              <a:endParaRPr lang="en-US" sz="1200" b="1" dirty="0">
                <a:solidFill>
                  <a:schemeClr val="bg1"/>
                </a:solidFill>
                <a:latin typeface="+mj-lt"/>
              </a:endParaRPr>
            </a:p>
          </p:txBody>
        </p:sp>
      </p:grpSp>
      <p:grpSp>
        <p:nvGrpSpPr>
          <p:cNvPr id="4" name="Group 3"/>
          <p:cNvGrpSpPr/>
          <p:nvPr/>
        </p:nvGrpSpPr>
        <p:grpSpPr>
          <a:xfrm>
            <a:off x="323850" y="2446533"/>
            <a:ext cx="8515350" cy="1901023"/>
            <a:chOff x="323850" y="2819400"/>
            <a:chExt cx="8515350" cy="1650678"/>
          </a:xfrm>
        </p:grpSpPr>
        <p:sp>
          <p:nvSpPr>
            <p:cNvPr id="7" name="Text Placeholder 8"/>
            <p:cNvSpPr txBox="1">
              <a:spLocks/>
            </p:cNvSpPr>
            <p:nvPr/>
          </p:nvSpPr>
          <p:spPr bwMode="auto">
            <a:xfrm>
              <a:off x="323850" y="3058049"/>
              <a:ext cx="8515350" cy="1412029"/>
            </a:xfrm>
            <a:prstGeom prst="rect">
              <a:avLst/>
            </a:prstGeom>
            <a:solidFill>
              <a:srgbClr val="E5F2F4"/>
            </a:solidFill>
            <a:ln w="9525">
              <a:solidFill>
                <a:srgbClr val="409DAD"/>
              </a:solidFill>
              <a:miter lim="800000"/>
              <a:headEnd/>
              <a:tailEnd/>
            </a:ln>
          </p:spPr>
          <p:txBody>
            <a:bodyPr lIns="54000" tIns="54000" rIns="54000" bIns="54000" numCol="2"/>
            <a:lstStyle>
              <a:lvl1pPr marL="342900" indent="-342900"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77800" indent="-1778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lvl="2" eaLnBrk="1" hangingPunct="1">
                <a:spcBef>
                  <a:spcPts val="600"/>
                </a:spcBef>
                <a:buClr>
                  <a:srgbClr val="97989A"/>
                </a:buClr>
                <a:buSzPct val="80000"/>
                <a:buFont typeface="Wingdings" panose="05000000000000000000" pitchFamily="2" charset="2"/>
                <a:buChar char="n"/>
              </a:pPr>
              <a:r>
                <a:rPr lang="en-GB" sz="1100" dirty="0">
                  <a:solidFill>
                    <a:srgbClr val="000000"/>
                  </a:solidFill>
                  <a:latin typeface="Arial" panose="020B0604020202020204" pitchFamily="34" charset="0"/>
                </a:rPr>
                <a:t>Tax compliance – outsource or new provider</a:t>
              </a:r>
              <a:endParaRPr lang="en-GB" sz="1100" dirty="0">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Check the box elections</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338 elections</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Finalize IRC §382 analysis based on closing date balance sheet and final purchase price</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Transaction Cost Analysis </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Tax basis studies/Cost Segregation</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Tax basis </a:t>
              </a:r>
              <a:r>
                <a:rPr lang="en-GB" sz="1100" dirty="0" smtClean="0">
                  <a:latin typeface="Arial" panose="020B0604020202020204" pitchFamily="34" charset="0"/>
                </a:rPr>
                <a:t>step-up/purchase </a:t>
              </a:r>
              <a:r>
                <a:rPr lang="en-GB" sz="1100" dirty="0">
                  <a:latin typeface="Arial" panose="020B0604020202020204" pitchFamily="34" charset="0"/>
                </a:rPr>
                <a:t>price allocation</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Transfer Pricing </a:t>
              </a:r>
              <a:r>
                <a:rPr lang="en-GB" sz="1100" dirty="0" smtClean="0">
                  <a:latin typeface="Arial" panose="020B0604020202020204" pitchFamily="34" charset="0"/>
                </a:rPr>
                <a:t>reports</a:t>
              </a:r>
              <a:r>
                <a:rPr lang="en-GB" sz="1100" dirty="0">
                  <a:latin typeface="Arial" panose="020B0604020202020204" pitchFamily="34" charset="0"/>
                </a:rPr>
                <a:t>	</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Transfer taxes and filing obligations</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Reverse sales </a:t>
              </a:r>
              <a:r>
                <a:rPr lang="en-GB" sz="1100" dirty="0" smtClean="0">
                  <a:latin typeface="Arial" panose="020B0604020202020204" pitchFamily="34" charset="0"/>
                </a:rPr>
                <a:t>and </a:t>
              </a:r>
              <a:r>
                <a:rPr lang="en-GB" sz="1100" dirty="0">
                  <a:latin typeface="Arial" panose="020B0604020202020204" pitchFamily="34" charset="0"/>
                </a:rPr>
                <a:t>use tax audits</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R&amp;D (and other tax credit ) reviews</a:t>
              </a:r>
            </a:p>
            <a:p>
              <a:pPr lvl="2" eaLnBrk="1" hangingPunct="1">
                <a:spcBef>
                  <a:spcPts val="600"/>
                </a:spcBef>
                <a:buClr>
                  <a:srgbClr val="97989A"/>
                </a:buClr>
                <a:buSzPct val="80000"/>
                <a:buFont typeface="Wingdings" panose="05000000000000000000" pitchFamily="2" charset="2"/>
                <a:buChar char="n"/>
              </a:pPr>
              <a:r>
                <a:rPr lang="en-GB" sz="1100" dirty="0">
                  <a:latin typeface="Arial" panose="020B0604020202020204" pitchFamily="34" charset="0"/>
                </a:rPr>
                <a:t>File voluntary disclosure agreements</a:t>
              </a:r>
            </a:p>
          </p:txBody>
        </p:sp>
        <p:sp>
          <p:nvSpPr>
            <p:cNvPr id="9" name="TextBox 8"/>
            <p:cNvSpPr txBox="1"/>
            <p:nvPr/>
          </p:nvSpPr>
          <p:spPr>
            <a:xfrm>
              <a:off x="323850" y="2819400"/>
              <a:ext cx="8515350" cy="276999"/>
            </a:xfrm>
            <a:prstGeom prst="rect">
              <a:avLst/>
            </a:prstGeom>
            <a:solidFill>
              <a:schemeClr val="accent4"/>
            </a:solidFill>
            <a:ln>
              <a:solidFill>
                <a:schemeClr val="accent4"/>
              </a:solidFill>
            </a:ln>
          </p:spPr>
          <p:txBody>
            <a:bodyPr wrap="square" rtlCol="0">
              <a:spAutoFit/>
            </a:bodyPr>
            <a:lstStyle/>
            <a:p>
              <a:r>
                <a:rPr lang="en-US" sz="1200" b="1" dirty="0" smtClean="0">
                  <a:solidFill>
                    <a:schemeClr val="bg1"/>
                  </a:solidFill>
                  <a:latin typeface="+mj-lt"/>
                </a:rPr>
                <a:t>Tax</a:t>
              </a:r>
              <a:endParaRPr lang="en-US" sz="1200" b="1" dirty="0">
                <a:solidFill>
                  <a:schemeClr val="bg1"/>
                </a:solidFill>
                <a:latin typeface="+mj-lt"/>
              </a:endParaRPr>
            </a:p>
          </p:txBody>
        </p:sp>
      </p:grpSp>
      <p:grpSp>
        <p:nvGrpSpPr>
          <p:cNvPr id="6" name="Group 5"/>
          <p:cNvGrpSpPr/>
          <p:nvPr/>
        </p:nvGrpSpPr>
        <p:grpSpPr>
          <a:xfrm>
            <a:off x="323850" y="949934"/>
            <a:ext cx="8515350" cy="1435819"/>
            <a:chOff x="323850" y="1399401"/>
            <a:chExt cx="8515350" cy="1447907"/>
          </a:xfrm>
        </p:grpSpPr>
        <p:sp>
          <p:nvSpPr>
            <p:cNvPr id="14339" name="Text Placeholder 8"/>
            <p:cNvSpPr txBox="1">
              <a:spLocks/>
            </p:cNvSpPr>
            <p:nvPr/>
          </p:nvSpPr>
          <p:spPr bwMode="auto">
            <a:xfrm>
              <a:off x="323850" y="1676400"/>
              <a:ext cx="8515350" cy="1170908"/>
            </a:xfrm>
            <a:prstGeom prst="rect">
              <a:avLst/>
            </a:prstGeom>
            <a:solidFill>
              <a:srgbClr val="E5F2F4"/>
            </a:solidFill>
            <a:ln w="9525">
              <a:solidFill>
                <a:srgbClr val="409DAD"/>
              </a:solidFill>
              <a:miter lim="800000"/>
              <a:headEnd/>
              <a:tailEnd/>
            </a:ln>
          </p:spPr>
          <p:txBody>
            <a:bodyPr lIns="54000" tIns="54000" rIns="54000" bIns="54000" numCol="2"/>
            <a:lstStyle>
              <a:lvl1pPr marL="342900" indent="-342900"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77800" indent="-1778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New auditors </a:t>
              </a: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Assisting </a:t>
              </a:r>
              <a:r>
                <a:rPr lang="en-GB" sz="1100" dirty="0">
                  <a:solidFill>
                    <a:srgbClr val="000000"/>
                  </a:solidFill>
                  <a:latin typeface="Arial" panose="020B0604020202020204" pitchFamily="34" charset="0"/>
                </a:rPr>
                <a:t>with the Post-Close Working Capital Adjustment m</a:t>
              </a:r>
              <a:r>
                <a:rPr lang="en-GB" sz="1100" dirty="0" smtClean="0">
                  <a:solidFill>
                    <a:srgbClr val="000000"/>
                  </a:solidFill>
                  <a:latin typeface="Arial" panose="020B0604020202020204" pitchFamily="34" charset="0"/>
                </a:rPr>
                <a:t>echanism</a:t>
              </a: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Purchase price allocation/valuation/opening BS </a:t>
              </a: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Accounting integration/revise accounting policies</a:t>
              </a:r>
            </a:p>
            <a:p>
              <a:pPr lvl="2" eaLnBrk="1" hangingPunct="1">
                <a:spcBef>
                  <a:spcPts val="600"/>
                </a:spcBef>
                <a:buClr>
                  <a:srgbClr val="97989A"/>
                </a:buClr>
                <a:buSzPct val="80000"/>
                <a:buFont typeface="Wingdings" panose="05000000000000000000" pitchFamily="2" charset="2"/>
                <a:buChar char="n"/>
              </a:pPr>
              <a:endParaRPr lang="en-GB" sz="1100"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IPO readiness (operational considerations, as well)</a:t>
              </a:r>
              <a:endParaRPr lang="en-GB" sz="1100" dirty="0">
                <a:solidFill>
                  <a:srgbClr val="000000"/>
                </a:solidFill>
                <a:latin typeface="Arial" panose="020B0604020202020204" pitchFamily="34" charset="0"/>
              </a:endParaRPr>
            </a:p>
            <a:p>
              <a:pPr lvl="2" eaLnBrk="1" hangingPunct="1">
                <a:spcBef>
                  <a:spcPts val="600"/>
                </a:spcBef>
                <a:buClr>
                  <a:srgbClr val="97989A"/>
                </a:buClr>
                <a:buSzPct val="80000"/>
                <a:buFont typeface="Wingdings" panose="05000000000000000000" pitchFamily="2" charset="2"/>
                <a:buChar char="n"/>
              </a:pPr>
              <a:r>
                <a:rPr lang="en-GB" sz="1100" dirty="0" smtClean="0">
                  <a:solidFill>
                    <a:srgbClr val="000000"/>
                  </a:solidFill>
                  <a:latin typeface="Arial" panose="020B0604020202020204" pitchFamily="34" charset="0"/>
                </a:rPr>
                <a:t>Analysis </a:t>
              </a:r>
              <a:r>
                <a:rPr lang="en-GB" sz="1100" dirty="0">
                  <a:solidFill>
                    <a:srgbClr val="000000"/>
                  </a:solidFill>
                  <a:latin typeface="Arial" panose="020B0604020202020204" pitchFamily="34" charset="0"/>
                </a:rPr>
                <a:t>of Key Cash Flow </a:t>
              </a:r>
              <a:r>
                <a:rPr lang="en-GB" sz="1100" dirty="0" smtClean="0">
                  <a:solidFill>
                    <a:srgbClr val="000000"/>
                  </a:solidFill>
                  <a:latin typeface="Arial" panose="020B0604020202020204" pitchFamily="34" charset="0"/>
                </a:rPr>
                <a:t>Drivers, including </a:t>
              </a:r>
              <a:r>
                <a:rPr lang="en-GB" sz="1100" dirty="0">
                  <a:solidFill>
                    <a:srgbClr val="000000"/>
                  </a:solidFill>
                  <a:latin typeface="Arial" panose="020B0604020202020204" pitchFamily="34" charset="0"/>
                </a:rPr>
                <a:t>Profitability by Product, Customer, Segment, End-Market, Finance Integration etc</a:t>
              </a:r>
              <a:r>
                <a:rPr lang="en-GB" sz="1100" dirty="0" smtClean="0">
                  <a:solidFill>
                    <a:srgbClr val="000000"/>
                  </a:solidFill>
                  <a:latin typeface="Arial" panose="020B0604020202020204" pitchFamily="34" charset="0"/>
                </a:rPr>
                <a:t>., </a:t>
              </a:r>
              <a:r>
                <a:rPr lang="en-GB" sz="1100" dirty="0">
                  <a:solidFill>
                    <a:srgbClr val="000000"/>
                  </a:solidFill>
                  <a:latin typeface="Arial" panose="020B0604020202020204" pitchFamily="34" charset="0"/>
                </a:rPr>
                <a:t>for purposes of compiling a profit improvement </a:t>
              </a:r>
              <a:r>
                <a:rPr lang="en-GB" sz="1100" dirty="0" smtClean="0">
                  <a:solidFill>
                    <a:srgbClr val="000000"/>
                  </a:solidFill>
                  <a:latin typeface="Arial" panose="020B0604020202020204" pitchFamily="34" charset="0"/>
                </a:rPr>
                <a:t>plan</a:t>
              </a:r>
            </a:p>
            <a:p>
              <a:pPr lvl="2" eaLnBrk="1" hangingPunct="1">
                <a:spcBef>
                  <a:spcPts val="600"/>
                </a:spcBef>
                <a:buClr>
                  <a:srgbClr val="97989A"/>
                </a:buClr>
                <a:buSzPct val="80000"/>
                <a:buFont typeface="Wingdings" panose="05000000000000000000" pitchFamily="2" charset="2"/>
                <a:buChar char="n"/>
              </a:pPr>
              <a:r>
                <a:rPr lang="en-GB" sz="1100" dirty="0">
                  <a:solidFill>
                    <a:srgbClr val="000000"/>
                  </a:solidFill>
                  <a:latin typeface="Arial" panose="020B0604020202020204" pitchFamily="34" charset="0"/>
                </a:rPr>
                <a:t>Harmonizing GL Classifications and </a:t>
              </a:r>
              <a:r>
                <a:rPr lang="en-GB" sz="1100" dirty="0" smtClean="0">
                  <a:solidFill>
                    <a:srgbClr val="000000"/>
                  </a:solidFill>
                  <a:latin typeface="Arial" panose="020B0604020202020204" pitchFamily="34" charset="0"/>
                </a:rPr>
                <a:t>Speed-to-Close</a:t>
              </a:r>
              <a:endParaRPr lang="en-GB" sz="1100" dirty="0">
                <a:solidFill>
                  <a:srgbClr val="000000"/>
                </a:solidFill>
                <a:latin typeface="Arial" panose="020B0604020202020204" pitchFamily="34" charset="0"/>
              </a:endParaRPr>
            </a:p>
            <a:p>
              <a:pPr lvl="2" eaLnBrk="1" hangingPunct="1">
                <a:lnSpc>
                  <a:spcPct val="150000"/>
                </a:lnSpc>
                <a:spcBef>
                  <a:spcPts val="600"/>
                </a:spcBef>
                <a:buClr>
                  <a:srgbClr val="97989A"/>
                </a:buClr>
                <a:buSzPct val="80000"/>
              </a:pPr>
              <a:endParaRPr lang="en-GB" sz="1200" dirty="0">
                <a:solidFill>
                  <a:srgbClr val="000000"/>
                </a:solidFill>
                <a:latin typeface="Arial" panose="020B0604020202020204" pitchFamily="34" charset="0"/>
              </a:endParaRPr>
            </a:p>
          </p:txBody>
        </p:sp>
        <p:sp>
          <p:nvSpPr>
            <p:cNvPr id="12" name="TextBox 11"/>
            <p:cNvSpPr txBox="1"/>
            <p:nvPr/>
          </p:nvSpPr>
          <p:spPr>
            <a:xfrm>
              <a:off x="323850" y="1399401"/>
              <a:ext cx="8515350" cy="276999"/>
            </a:xfrm>
            <a:prstGeom prst="rect">
              <a:avLst/>
            </a:prstGeom>
            <a:solidFill>
              <a:schemeClr val="accent4"/>
            </a:solidFill>
            <a:ln>
              <a:solidFill>
                <a:schemeClr val="accent4"/>
              </a:solidFill>
            </a:ln>
          </p:spPr>
          <p:txBody>
            <a:bodyPr wrap="square" rtlCol="0">
              <a:spAutoFit/>
            </a:bodyPr>
            <a:lstStyle/>
            <a:p>
              <a:r>
                <a:rPr lang="en-US" sz="1200" b="1" dirty="0" smtClean="0">
                  <a:solidFill>
                    <a:schemeClr val="bg1"/>
                  </a:solidFill>
                  <a:latin typeface="+mj-lt"/>
                </a:rPr>
                <a:t>Financial</a:t>
              </a:r>
              <a:endParaRPr lang="en-US" sz="1200" b="1" dirty="0">
                <a:solidFill>
                  <a:schemeClr val="bg1"/>
                </a:solidFill>
                <a:latin typeface="+mj-lt"/>
              </a:endParaRPr>
            </a:p>
          </p:txBody>
        </p:sp>
      </p:grpSp>
    </p:spTree>
    <p:extLst>
      <p:ext uri="{BB962C8B-B14F-4D97-AF65-F5344CB8AC3E}">
        <p14:creationId xmlns:p14="http://schemas.microsoft.com/office/powerpoint/2010/main" val="2094164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Hanging Fruit – example language (1)</a:t>
            </a:r>
            <a:endParaRPr lang="en-US" dirty="0"/>
          </a:p>
        </p:txBody>
      </p:sp>
      <p:sp>
        <p:nvSpPr>
          <p:cNvPr id="3" name="Text Placeholder 2"/>
          <p:cNvSpPr>
            <a:spLocks noGrp="1"/>
          </p:cNvSpPr>
          <p:nvPr>
            <p:ph type="body" sz="quarter" idx="14"/>
          </p:nvPr>
        </p:nvSpPr>
        <p:spPr/>
        <p:txBody>
          <a:bodyPr>
            <a:normAutofit fontScale="92500"/>
          </a:bodyPr>
          <a:lstStyle/>
          <a:p>
            <a:r>
              <a:rPr lang="en-US" sz="1200" dirty="0" smtClean="0"/>
              <a:t>Working Capital and Other SPA Mechanisms</a:t>
            </a:r>
          </a:p>
          <a:p>
            <a:pPr lvl="2">
              <a:defRPr/>
            </a:pPr>
            <a:r>
              <a:rPr lang="en-US" sz="1200" dirty="0"/>
              <a:t>Within </a:t>
            </a:r>
            <a:r>
              <a:rPr lang="en-US" sz="1200" dirty="0" smtClean="0"/>
              <a:t>[60] </a:t>
            </a:r>
            <a:r>
              <a:rPr lang="en-US" sz="1200" dirty="0"/>
              <a:t>days of close, deliver the </a:t>
            </a:r>
            <a:r>
              <a:rPr lang="en-US" sz="1200" dirty="0" smtClean="0"/>
              <a:t>final calculation </a:t>
            </a:r>
            <a:r>
              <a:rPr lang="en-US" sz="1200" dirty="0"/>
              <a:t>of Net Working Capital, Cash on Hand, and Indebtedness. Prepare and provide an information request list to facilitate your procedures over the Final Purchase Price schedules.</a:t>
            </a:r>
          </a:p>
          <a:p>
            <a:pPr lvl="2">
              <a:defRPr/>
            </a:pPr>
            <a:r>
              <a:rPr lang="en-US" sz="1200" dirty="0"/>
              <a:t>Perform specific procedures over key account balances as of the closing date, </a:t>
            </a:r>
            <a:r>
              <a:rPr lang="en-US" sz="1200" dirty="0" smtClean="0"/>
              <a:t>including accounts </a:t>
            </a:r>
            <a:r>
              <a:rPr lang="en-US" sz="1200" dirty="0"/>
              <a:t>receivable and related reserves, prepaid expenses, inventory and related reserves, accounts payable, and accrued expenses</a:t>
            </a:r>
            <a:r>
              <a:rPr lang="en-US" sz="1200" dirty="0" smtClean="0"/>
              <a:t>.</a:t>
            </a:r>
            <a:endParaRPr lang="en-US" sz="1200" dirty="0"/>
          </a:p>
          <a:p>
            <a:endParaRPr lang="en-US" sz="1200" dirty="0"/>
          </a:p>
          <a:p>
            <a:r>
              <a:rPr lang="en-US" sz="1200" dirty="0" smtClean="0"/>
              <a:t>Purchase Accounting and Valuation</a:t>
            </a:r>
          </a:p>
          <a:p>
            <a:pPr marL="171450" lvl="4" indent="-171450">
              <a:defRPr/>
            </a:pPr>
            <a:r>
              <a:rPr lang="en-US" sz="1200" dirty="0"/>
              <a:t>Ensure proper cut-off procedures are performed at closing date and transactional data is appropriately segregated under the “new” company. Engage in conversations with auditors and advisors to understand potential complexities anticipated in purchase accounting. Further, develop a detailed plan regarding the requirements surrounding the preparation of closing and opening financial statements.</a:t>
            </a:r>
          </a:p>
          <a:p>
            <a:pPr marL="171450" lvl="4" indent="-171450">
              <a:defRPr/>
            </a:pPr>
            <a:r>
              <a:rPr lang="en-US" sz="1200" dirty="0"/>
              <a:t>You will need to engage a </a:t>
            </a:r>
            <a:r>
              <a:rPr lang="en-US" sz="1200" dirty="0" smtClean="0"/>
              <a:t>third party </a:t>
            </a:r>
            <a:r>
              <a:rPr lang="en-US" sz="1200" dirty="0"/>
              <a:t>to assist with the fair value determination of </a:t>
            </a:r>
            <a:r>
              <a:rPr lang="en-US" sz="1200" b="1" i="1" dirty="0"/>
              <a:t>certain</a:t>
            </a:r>
            <a:r>
              <a:rPr lang="en-US" sz="1200" dirty="0"/>
              <a:t> assets and liabilities being acquired and to allocate the purchase price to all identifiable assets and liabilities.</a:t>
            </a:r>
          </a:p>
          <a:p>
            <a:pPr marL="171450" lvl="4" indent="-171450">
              <a:defRPr/>
            </a:pPr>
            <a:r>
              <a:rPr lang="en-US" sz="1200" dirty="0"/>
              <a:t>Determine appropriate technical accounting treatment for specific </a:t>
            </a:r>
            <a:r>
              <a:rPr lang="en-US" sz="1200" dirty="0" smtClean="0"/>
              <a:t>issues, </a:t>
            </a:r>
            <a:r>
              <a:rPr lang="en-US" sz="1200" dirty="0"/>
              <a:t>such </a:t>
            </a:r>
            <a:r>
              <a:rPr lang="en-US" sz="1200" dirty="0" smtClean="0"/>
              <a:t>as[replacement of share based compensation</a:t>
            </a:r>
            <a:r>
              <a:rPr lang="en-US" sz="1200" dirty="0"/>
              <a:t> </a:t>
            </a:r>
            <a:r>
              <a:rPr lang="en-US" sz="1200" dirty="0" smtClean="0"/>
              <a:t>and the </a:t>
            </a:r>
            <a:r>
              <a:rPr lang="en-US" sz="1200" dirty="0"/>
              <a:t>treatment of the debt restructuring as a modification or </a:t>
            </a:r>
            <a:r>
              <a:rPr lang="en-US" sz="1200" dirty="0" smtClean="0"/>
              <a:t>extinguishment</a:t>
            </a:r>
            <a:r>
              <a:rPr lang="en-US" sz="1200" dirty="0"/>
              <a:t>.</a:t>
            </a:r>
            <a:endParaRPr lang="en-US" sz="1200" dirty="0" smtClean="0"/>
          </a:p>
          <a:p>
            <a:pPr marL="171450" lvl="4" indent="-171450">
              <a:defRPr/>
            </a:pPr>
            <a:r>
              <a:rPr lang="en-US" sz="1200" dirty="0" smtClean="0"/>
              <a:t>Consider the need to similarly perform a valuation for tax purposes in step-up transactions.</a:t>
            </a:r>
            <a:endParaRPr lang="en-US" sz="1200" dirty="0"/>
          </a:p>
          <a:p>
            <a:endParaRPr lang="en-US" sz="1200" dirty="0" smtClean="0"/>
          </a:p>
          <a:p>
            <a:r>
              <a:rPr lang="en-US" sz="1200" dirty="0" smtClean="0"/>
              <a:t>IPO Readiness</a:t>
            </a:r>
          </a:p>
          <a:p>
            <a:pPr marL="1588" lvl="4" indent="-1588">
              <a:lnSpc>
                <a:spcPct val="110000"/>
              </a:lnSpc>
              <a:buNone/>
              <a:defRPr/>
            </a:pPr>
            <a:r>
              <a:rPr lang="en-US" sz="1200" dirty="0" smtClean="0"/>
              <a:t>In anticipation of a future capital markets event, consider </a:t>
            </a:r>
            <a:r>
              <a:rPr lang="en-US" sz="1200" dirty="0"/>
              <a:t>performing</a:t>
            </a:r>
            <a:r>
              <a:rPr lang="en-US" sz="1200" dirty="0" smtClean="0"/>
              <a:t>: </a:t>
            </a:r>
            <a:endParaRPr lang="en-US" sz="1200" dirty="0"/>
          </a:p>
          <a:p>
            <a:pPr marL="171450" lvl="4" indent="-171450">
              <a:defRPr/>
            </a:pPr>
            <a:r>
              <a:rPr lang="en-US" sz="1200" dirty="0"/>
              <a:t>An evaluation of accounting policies to ensure SEC </a:t>
            </a:r>
            <a:r>
              <a:rPr lang="en-US" sz="1200" dirty="0" smtClean="0"/>
              <a:t>compliance.</a:t>
            </a:r>
            <a:endParaRPr lang="en-US" sz="1200" dirty="0"/>
          </a:p>
          <a:p>
            <a:pPr marL="171450" lvl="4" indent="-171450">
              <a:defRPr/>
            </a:pPr>
            <a:r>
              <a:rPr lang="en-US" sz="1200" dirty="0"/>
              <a:t>A readiness assessment of the </a:t>
            </a:r>
            <a:r>
              <a:rPr lang="en-US" sz="1200" dirty="0" smtClean="0"/>
              <a:t>company’s </a:t>
            </a:r>
            <a:r>
              <a:rPr lang="en-US" sz="1200" dirty="0"/>
              <a:t>internal control environment over financial reporting, including the identification of business processes, systems and procedures subject to financial statement reporting. </a:t>
            </a:r>
          </a:p>
          <a:p>
            <a:pPr marL="171450" lvl="4" indent="-171450">
              <a:defRPr/>
            </a:pPr>
            <a:r>
              <a:rPr lang="en-US" sz="1200" dirty="0"/>
              <a:t>An assessment of other governance infrastructure, processes, and policies in consideration of SEC and PCAOB requirements.</a:t>
            </a:r>
          </a:p>
          <a:p>
            <a:pPr marL="171450" lvl="4" indent="-171450">
              <a:defRPr/>
            </a:pPr>
            <a:endParaRPr lang="en-US" sz="1200" dirty="0"/>
          </a:p>
        </p:txBody>
      </p:sp>
    </p:spTree>
    <p:extLst>
      <p:ext uri="{BB962C8B-B14F-4D97-AF65-F5344CB8AC3E}">
        <p14:creationId xmlns:p14="http://schemas.microsoft.com/office/powerpoint/2010/main" val="221807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Hanging Fruit – example language (2)</a:t>
            </a:r>
            <a:endParaRPr lang="en-US" dirty="0"/>
          </a:p>
        </p:txBody>
      </p:sp>
      <p:sp>
        <p:nvSpPr>
          <p:cNvPr id="3" name="Text Placeholder 2"/>
          <p:cNvSpPr>
            <a:spLocks noGrp="1"/>
          </p:cNvSpPr>
          <p:nvPr>
            <p:ph type="body" sz="quarter" idx="14"/>
          </p:nvPr>
        </p:nvSpPr>
        <p:spPr/>
        <p:txBody>
          <a:bodyPr>
            <a:noAutofit/>
          </a:bodyPr>
          <a:lstStyle/>
          <a:p>
            <a:pPr marL="0" lvl="2" indent="0">
              <a:buClrTx/>
              <a:buNone/>
            </a:pPr>
            <a:r>
              <a:rPr lang="en-US" sz="1100" b="1" dirty="0">
                <a:solidFill>
                  <a:srgbClr val="00338D"/>
                </a:solidFill>
              </a:rPr>
              <a:t>Review tax allocation and final year tax return</a:t>
            </a:r>
            <a:endParaRPr lang="en-US" sz="1100" dirty="0"/>
          </a:p>
          <a:p>
            <a:pPr marL="0" lvl="2" indent="0">
              <a:spcBef>
                <a:spcPts val="0"/>
              </a:spcBef>
              <a:buClrTx/>
              <a:buNone/>
            </a:pPr>
            <a:r>
              <a:rPr lang="en-US" sz="1100" dirty="0"/>
              <a:t>Per section [xx] of the SPA, evaluate the calculation and allocation of current year taxes and review the </a:t>
            </a:r>
            <a:r>
              <a:rPr lang="en-US" sz="1100" dirty="0" smtClean="0"/>
              <a:t>company’s </a:t>
            </a:r>
            <a:r>
              <a:rPr lang="en-US" sz="1100" dirty="0"/>
              <a:t>final year tax return prior to filing</a:t>
            </a:r>
            <a:r>
              <a:rPr lang="en-US" sz="1100" dirty="0" smtClean="0"/>
              <a:t>.</a:t>
            </a:r>
          </a:p>
          <a:p>
            <a:pPr marL="0" lvl="2" indent="0">
              <a:spcBef>
                <a:spcPts val="0"/>
              </a:spcBef>
              <a:buClrTx/>
              <a:buNone/>
            </a:pPr>
            <a:endParaRPr lang="en-US" sz="1100" b="1" dirty="0">
              <a:solidFill>
                <a:srgbClr val="00338D"/>
              </a:solidFill>
            </a:endParaRPr>
          </a:p>
          <a:p>
            <a:pPr marL="0" lvl="2" indent="0">
              <a:spcBef>
                <a:spcPts val="0"/>
              </a:spcBef>
              <a:buClrTx/>
              <a:buNone/>
            </a:pPr>
            <a:r>
              <a:rPr lang="en-US" sz="1100" b="1" dirty="0">
                <a:solidFill>
                  <a:srgbClr val="00338D"/>
                </a:solidFill>
              </a:rPr>
              <a:t>Entity Classification Election</a:t>
            </a:r>
          </a:p>
          <a:p>
            <a:pPr marL="0" lvl="2" indent="0">
              <a:spcBef>
                <a:spcPts val="0"/>
              </a:spcBef>
              <a:buClrTx/>
              <a:buNone/>
            </a:pPr>
            <a:r>
              <a:rPr lang="en-US" sz="1100" dirty="0"/>
              <a:t>File Form 8832 to treat [Entity Name</a:t>
            </a:r>
            <a:r>
              <a:rPr lang="en-US" sz="1100" dirty="0" smtClean="0"/>
              <a:t>] as </a:t>
            </a:r>
            <a:r>
              <a:rPr lang="en-US" sz="1100" dirty="0"/>
              <a:t>a disregarded entity for US federal income tax purposes</a:t>
            </a:r>
            <a:r>
              <a:rPr lang="en-US" sz="1100" dirty="0" smtClean="0"/>
              <a:t>. Such </a:t>
            </a:r>
            <a:r>
              <a:rPr lang="en-US" sz="1100" dirty="0"/>
              <a:t>election </a:t>
            </a:r>
            <a:r>
              <a:rPr lang="en-US" sz="1100" dirty="0" smtClean="0"/>
              <a:t>is to </a:t>
            </a:r>
            <a:r>
              <a:rPr lang="en-US" sz="1100" dirty="0"/>
              <a:t>be filed not more than 75 days after the date on which the election is to take effect</a:t>
            </a:r>
            <a:r>
              <a:rPr lang="en-US" sz="1100" dirty="0" smtClean="0"/>
              <a:t>.</a:t>
            </a:r>
          </a:p>
          <a:p>
            <a:pPr marL="0" lvl="2" indent="0">
              <a:spcBef>
                <a:spcPts val="0"/>
              </a:spcBef>
              <a:buClrTx/>
              <a:buNone/>
            </a:pPr>
            <a:endParaRPr lang="en-US" sz="1100" dirty="0"/>
          </a:p>
          <a:p>
            <a:pPr marL="0" lvl="2" indent="0">
              <a:spcBef>
                <a:spcPts val="0"/>
              </a:spcBef>
              <a:buClrTx/>
              <a:buNone/>
            </a:pPr>
            <a:r>
              <a:rPr lang="en-US" sz="1100" b="1" dirty="0">
                <a:solidFill>
                  <a:srgbClr val="00338D"/>
                </a:solidFill>
              </a:rPr>
              <a:t>Transaction Cost </a:t>
            </a:r>
            <a:r>
              <a:rPr lang="en-US" sz="1100" b="1" dirty="0" smtClean="0">
                <a:solidFill>
                  <a:srgbClr val="00338D"/>
                </a:solidFill>
              </a:rPr>
              <a:t>Analysis</a:t>
            </a:r>
            <a:endParaRPr lang="en-US" sz="1100" b="1" dirty="0">
              <a:solidFill>
                <a:srgbClr val="00338D"/>
              </a:solidFill>
            </a:endParaRPr>
          </a:p>
          <a:p>
            <a:pPr marL="0" lvl="2" indent="0">
              <a:spcBef>
                <a:spcPts val="0"/>
              </a:spcBef>
              <a:buClrTx/>
              <a:buNone/>
            </a:pPr>
            <a:r>
              <a:rPr lang="en-US" sz="1100" dirty="0"/>
              <a:t>Perform an analysis to determine which transaction costs qualify for deduction for tax purposes. Absent proper contemporaneous documentation, a significant portion of costs may have to be capitalized and amortized instead of currently deducted</a:t>
            </a:r>
            <a:r>
              <a:rPr lang="en-US" sz="1100" dirty="0" smtClean="0"/>
              <a:t>.</a:t>
            </a:r>
          </a:p>
          <a:p>
            <a:pPr marL="0" lvl="2" indent="0">
              <a:spcBef>
                <a:spcPts val="0"/>
              </a:spcBef>
              <a:buClrTx/>
              <a:buNone/>
            </a:pPr>
            <a:endParaRPr lang="en-US" sz="1100" b="1" dirty="0">
              <a:solidFill>
                <a:srgbClr val="00338D"/>
              </a:solidFill>
            </a:endParaRPr>
          </a:p>
          <a:p>
            <a:pPr marL="0" lvl="2" indent="0">
              <a:spcBef>
                <a:spcPts val="0"/>
              </a:spcBef>
              <a:buClrTx/>
              <a:buNone/>
            </a:pPr>
            <a:r>
              <a:rPr lang="en-US" sz="1100" b="1" dirty="0">
                <a:solidFill>
                  <a:srgbClr val="00338D"/>
                </a:solidFill>
              </a:rPr>
              <a:t>Real Estate Transfer Tax (RETT) Filings</a:t>
            </a:r>
          </a:p>
          <a:p>
            <a:pPr marL="0" lvl="2" indent="0">
              <a:spcBef>
                <a:spcPts val="0"/>
              </a:spcBef>
              <a:buClrTx/>
              <a:buNone/>
            </a:pPr>
            <a:r>
              <a:rPr lang="en-US" sz="1100" dirty="0"/>
              <a:t>Per section </a:t>
            </a:r>
            <a:r>
              <a:rPr lang="en-US" sz="1100" dirty="0" smtClean="0"/>
              <a:t>[xx</a:t>
            </a:r>
            <a:r>
              <a:rPr lang="en-US" sz="1100" dirty="0"/>
              <a:t>] of the purchase agreement, [You] are responsible for filing the appropriate tax returns and payment of </a:t>
            </a:r>
            <a:r>
              <a:rPr lang="en-US" sz="1100" dirty="0" err="1"/>
              <a:t>RETT</a:t>
            </a:r>
            <a:r>
              <a:rPr lang="en-US" sz="1100" dirty="0" smtClean="0"/>
              <a:t>. </a:t>
            </a:r>
            <a:endParaRPr lang="en-US" sz="1100" dirty="0"/>
          </a:p>
          <a:p>
            <a:pPr marL="0" lvl="2" indent="0">
              <a:spcBef>
                <a:spcPts val="0"/>
              </a:spcBef>
              <a:buClrTx/>
              <a:buNone/>
            </a:pPr>
            <a:r>
              <a:rPr lang="en-US" sz="1100" dirty="0"/>
              <a:t>Quantify the magnitude of real estate transfer tax </a:t>
            </a:r>
            <a:r>
              <a:rPr lang="en-US" sz="1100" dirty="0" smtClean="0"/>
              <a:t>due, </a:t>
            </a:r>
            <a:r>
              <a:rPr lang="en-US" sz="1100" dirty="0"/>
              <a:t>based on the valuation to be </a:t>
            </a:r>
            <a:r>
              <a:rPr lang="en-US" sz="1100" dirty="0" smtClean="0"/>
              <a:t>performed, </a:t>
            </a:r>
            <a:r>
              <a:rPr lang="en-US" sz="1100" dirty="0"/>
              <a:t>and prepare the necessary returns</a:t>
            </a:r>
            <a:r>
              <a:rPr lang="en-US" sz="1100" dirty="0" smtClean="0"/>
              <a:t>. [</a:t>
            </a:r>
            <a:r>
              <a:rPr lang="en-US" sz="1100" dirty="0"/>
              <a:t>State A’s] RETT return is due within [xx] days of closing and [State B’s] RETT return is due within [</a:t>
            </a:r>
            <a:r>
              <a:rPr lang="en-US" sz="1100" dirty="0" err="1"/>
              <a:t>yy</a:t>
            </a:r>
            <a:r>
              <a:rPr lang="en-US" sz="1100" dirty="0"/>
              <a:t>] days of closing</a:t>
            </a:r>
            <a:r>
              <a:rPr lang="en-US" sz="1100" dirty="0" smtClean="0"/>
              <a:t>. </a:t>
            </a:r>
          </a:p>
          <a:p>
            <a:pPr marL="0" lvl="2" indent="0">
              <a:spcBef>
                <a:spcPts val="0"/>
              </a:spcBef>
              <a:buClrTx/>
              <a:buNone/>
            </a:pPr>
            <a:endParaRPr lang="en-US" sz="1100" dirty="0"/>
          </a:p>
          <a:p>
            <a:pPr>
              <a:spcBef>
                <a:spcPts val="0"/>
              </a:spcBef>
            </a:pPr>
            <a:r>
              <a:rPr lang="en-US" sz="1100" dirty="0"/>
              <a:t>Appoint new auditors and tax advisors:</a:t>
            </a:r>
          </a:p>
          <a:p>
            <a:pPr marL="1588" lvl="4" indent="-1588">
              <a:spcBef>
                <a:spcPts val="0"/>
              </a:spcBef>
              <a:buNone/>
              <a:defRPr/>
            </a:pPr>
            <a:r>
              <a:rPr lang="en-US" sz="1100" dirty="0"/>
              <a:t>Consider the need to appoint new financial statement auditors and tax </a:t>
            </a:r>
            <a:r>
              <a:rPr lang="en-US" sz="1100" dirty="0" smtClean="0"/>
              <a:t>advisors, due </a:t>
            </a:r>
            <a:r>
              <a:rPr lang="en-US" sz="1100" dirty="0"/>
              <a:t>to issues noted during </a:t>
            </a:r>
            <a:r>
              <a:rPr lang="en-US" sz="1100" dirty="0" smtClean="0"/>
              <a:t>diligence. </a:t>
            </a:r>
            <a:r>
              <a:rPr lang="en-US" sz="1100" dirty="0"/>
              <a:t>Going forward, your audit and tax providers will require an increased level of specialized knowledge and experience to address the likely increased complexities associated with:</a:t>
            </a:r>
          </a:p>
          <a:p>
            <a:pPr marL="357187" lvl="5" indent="-171450">
              <a:spcBef>
                <a:spcPts val="300"/>
              </a:spcBef>
              <a:defRPr/>
            </a:pPr>
            <a:r>
              <a:rPr lang="en-US" sz="1100" dirty="0"/>
              <a:t>The growth of your </a:t>
            </a:r>
            <a:r>
              <a:rPr lang="en-US" sz="1100" dirty="0" smtClean="0"/>
              <a:t>business</a:t>
            </a:r>
            <a:endParaRPr lang="en-US" sz="1100" dirty="0"/>
          </a:p>
          <a:p>
            <a:pPr marL="357187" lvl="5" indent="-171450">
              <a:spcBef>
                <a:spcPts val="300"/>
              </a:spcBef>
              <a:defRPr/>
            </a:pPr>
            <a:r>
              <a:rPr lang="en-US" sz="1100" dirty="0"/>
              <a:t>Global expansion</a:t>
            </a:r>
          </a:p>
          <a:p>
            <a:pPr marL="357187" lvl="5" indent="-171450">
              <a:spcBef>
                <a:spcPts val="300"/>
              </a:spcBef>
              <a:defRPr/>
            </a:pPr>
            <a:r>
              <a:rPr lang="en-US" sz="1100" dirty="0"/>
              <a:t>Your potential future capital markets </a:t>
            </a:r>
            <a:r>
              <a:rPr lang="en-US" sz="1100" dirty="0" smtClean="0"/>
              <a:t>event</a:t>
            </a:r>
            <a:endParaRPr lang="en-US" sz="1100" dirty="0"/>
          </a:p>
          <a:p>
            <a:pPr marL="357187" lvl="5" indent="-171450">
              <a:spcBef>
                <a:spcPts val="300"/>
              </a:spcBef>
              <a:defRPr/>
            </a:pPr>
            <a:r>
              <a:rPr lang="en-US" sz="1100" dirty="0"/>
              <a:t>More sophisticated tax </a:t>
            </a:r>
            <a:r>
              <a:rPr lang="en-US" sz="1100" dirty="0" smtClean="0"/>
              <a:t>structure</a:t>
            </a:r>
            <a:endParaRPr lang="en-US" sz="1100" dirty="0"/>
          </a:p>
          <a:p>
            <a:pPr marL="357187" lvl="5" indent="-171450">
              <a:spcBef>
                <a:spcPts val="300"/>
              </a:spcBef>
              <a:defRPr/>
            </a:pPr>
            <a:r>
              <a:rPr lang="en-US" sz="1100" dirty="0"/>
              <a:t>Post-acquisition tax </a:t>
            </a:r>
            <a:r>
              <a:rPr lang="en-US" sz="1100" dirty="0" smtClean="0"/>
              <a:t>planning.</a:t>
            </a:r>
            <a:endParaRPr lang="en-US" sz="1100" dirty="0"/>
          </a:p>
          <a:p>
            <a:pPr marL="357187" lvl="5" indent="-171450">
              <a:defRPr/>
            </a:pPr>
            <a:endParaRPr lang="en-US" sz="1100" dirty="0"/>
          </a:p>
          <a:p>
            <a:pPr marL="1588" lvl="4" indent="-1588">
              <a:lnSpc>
                <a:spcPct val="110000"/>
              </a:lnSpc>
              <a:buNone/>
              <a:defRPr/>
            </a:pPr>
            <a:endParaRPr lang="en-US" sz="1100" dirty="0"/>
          </a:p>
        </p:txBody>
      </p:sp>
    </p:spTree>
    <p:extLst>
      <p:ext uri="{BB962C8B-B14F-4D97-AF65-F5344CB8AC3E}">
        <p14:creationId xmlns:p14="http://schemas.microsoft.com/office/powerpoint/2010/main" val="95469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eaLnBrk="1" hangingPunct="1">
              <a:defRPr/>
            </a:pPr>
            <a:r>
              <a:rPr lang="en-US" sz="1800" dirty="0" smtClean="0"/>
              <a:t>Deal Advisory </a:t>
            </a:r>
            <a:r>
              <a:rPr lang="en-US" sz="1800" kern="1200" dirty="0" smtClean="0"/>
              <a:t>tools and resources </a:t>
            </a:r>
            <a:r>
              <a:rPr lang="en-US" sz="1800" dirty="0" smtClean="0"/>
              <a:t>(1)</a:t>
            </a:r>
            <a:endParaRPr lang="en-US" sz="1800" dirty="0">
              <a:solidFill>
                <a:srgbClr val="FFFF00"/>
              </a:solidFill>
            </a:endParaRPr>
          </a:p>
        </p:txBody>
      </p:sp>
      <p:pic>
        <p:nvPicPr>
          <p:cNvPr id="112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03265"/>
            <a:ext cx="5000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Oval 8"/>
          <p:cNvSpPr>
            <a:spLocks noChangeArrowheads="1"/>
          </p:cNvSpPr>
          <p:nvPr/>
        </p:nvSpPr>
        <p:spPr bwMode="auto">
          <a:xfrm>
            <a:off x="3581400" y="5019628"/>
            <a:ext cx="1524000" cy="274637"/>
          </a:xfrm>
          <a:prstGeom prst="ellipse">
            <a:avLst/>
          </a:prstGeom>
          <a:noFill/>
          <a:ln w="9525" algn="ctr">
            <a:solidFill>
              <a:srgbClr val="B21107"/>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143000" indent="-2286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endParaRPr lang="en-US" dirty="0"/>
          </a:p>
        </p:txBody>
      </p:sp>
      <p:pic>
        <p:nvPicPr>
          <p:cNvPr id="1126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2125" y="1179465"/>
            <a:ext cx="31908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9" name="TextBox 8"/>
          <p:cNvSpPr txBox="1"/>
          <p:nvPr/>
        </p:nvSpPr>
        <p:spPr>
          <a:xfrm>
            <a:off x="583809" y="6009468"/>
            <a:ext cx="8458200" cy="307777"/>
          </a:xfrm>
          <a:prstGeom prst="rect">
            <a:avLst/>
          </a:prstGeom>
        </p:spPr>
        <p:txBody>
          <a:bodyPr>
            <a:spAutoFit/>
          </a:bodyPr>
          <a:lstStyle/>
          <a:p>
            <a:pPr>
              <a:defRPr/>
            </a:pPr>
            <a:r>
              <a:rPr lang="en-US" sz="1400" b="1" i="1" dirty="0" smtClean="0">
                <a:latin typeface="+mj-lt"/>
                <a:cs typeface="Arial" charset="0"/>
              </a:rPr>
              <a:t>Note: All </a:t>
            </a:r>
            <a:r>
              <a:rPr lang="en-US" sz="1400" b="1" i="1" dirty="0">
                <a:latin typeface="+mj-lt"/>
                <a:cs typeface="Arial" charset="0"/>
              </a:rPr>
              <a:t>the above tools are available in the </a:t>
            </a:r>
            <a:r>
              <a:rPr lang="en-US" sz="1400" b="1" i="1" dirty="0">
                <a:latin typeface="+mj-lt"/>
                <a:cs typeface="Arial" charset="0"/>
                <a:hlinkClick r:id="rId4"/>
              </a:rPr>
              <a:t>FDD </a:t>
            </a:r>
            <a:r>
              <a:rPr lang="en-US" sz="1400" b="1" i="1" dirty="0" smtClean="0">
                <a:latin typeface="+mj-lt"/>
                <a:cs typeface="Arial" charset="0"/>
                <a:hlinkClick r:id="rId4"/>
              </a:rPr>
              <a:t>Toolkit</a:t>
            </a:r>
            <a:r>
              <a:rPr lang="en-US" sz="1400" b="1" i="1" dirty="0">
                <a:latin typeface="+mj-lt"/>
                <a:cs typeface="Arial" charset="0"/>
              </a:rPr>
              <a:t>.</a:t>
            </a:r>
          </a:p>
        </p:txBody>
      </p:sp>
    </p:spTree>
    <p:extLst>
      <p:ext uri="{BB962C8B-B14F-4D97-AF65-F5344CB8AC3E}">
        <p14:creationId xmlns:p14="http://schemas.microsoft.com/office/powerpoint/2010/main" val="3355826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eaLnBrk="1" hangingPunct="1">
              <a:defRPr/>
            </a:pPr>
            <a:r>
              <a:rPr lang="en-US" sz="1800" dirty="0" smtClean="0"/>
              <a:t>Deal Advisory</a:t>
            </a:r>
            <a:r>
              <a:rPr lang="en-US" sz="1800" kern="1200" dirty="0" smtClean="0"/>
              <a:t> tools and resources </a:t>
            </a:r>
            <a:r>
              <a:rPr lang="en-US" sz="1800" dirty="0" smtClean="0"/>
              <a:t>(2)</a:t>
            </a:r>
            <a:endParaRPr lang="en-US" sz="1800" dirty="0">
              <a:solidFill>
                <a:srgbClr val="FFFF00"/>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639431216"/>
              </p:ext>
            </p:extLst>
          </p:nvPr>
        </p:nvGraphicFramePr>
        <p:xfrm>
          <a:off x="152400" y="1080289"/>
          <a:ext cx="8676011" cy="4682910"/>
        </p:xfrm>
        <a:graphic>
          <a:graphicData uri="http://schemas.openxmlformats.org/drawingml/2006/table">
            <a:tbl>
              <a:tblPr firstRow="1" bandRow="1">
                <a:tableStyleId>{00A15C55-8517-42AA-B614-E9B94910E393}</a:tableStyleId>
              </a:tblPr>
              <a:tblGrid>
                <a:gridCol w="233066"/>
                <a:gridCol w="1935937"/>
                <a:gridCol w="5310317"/>
                <a:gridCol w="1196691"/>
              </a:tblGrid>
              <a:tr h="558069">
                <a:tc>
                  <a:txBody>
                    <a:bodyPr/>
                    <a:lstStyle/>
                    <a:p>
                      <a:pPr>
                        <a:spcBef>
                          <a:spcPts val="600"/>
                        </a:spcBef>
                        <a:spcAft>
                          <a:spcPts val="600"/>
                        </a:spcAft>
                      </a:pPr>
                      <a:endParaRPr lang="en-US" sz="1600" dirty="0"/>
                    </a:p>
                  </a:txBody>
                  <a:tcPr marT="45726" marB="45726"/>
                </a:tc>
                <a:tc>
                  <a:txBody>
                    <a:bodyPr/>
                    <a:lstStyle/>
                    <a:p>
                      <a:pPr>
                        <a:spcBef>
                          <a:spcPts val="600"/>
                        </a:spcBef>
                        <a:spcAft>
                          <a:spcPts val="600"/>
                        </a:spcAft>
                      </a:pPr>
                      <a:r>
                        <a:rPr lang="en-US" sz="1600" dirty="0" smtClean="0"/>
                        <a:t>Tool/Template</a:t>
                      </a:r>
                      <a:endParaRPr lang="en-US" sz="1600" dirty="0"/>
                    </a:p>
                  </a:txBody>
                  <a:tcPr marT="45726" marB="45726"/>
                </a:tc>
                <a:tc>
                  <a:txBody>
                    <a:bodyPr/>
                    <a:lstStyle/>
                    <a:p>
                      <a:pPr>
                        <a:spcBef>
                          <a:spcPts val="600"/>
                        </a:spcBef>
                        <a:spcAft>
                          <a:spcPts val="600"/>
                        </a:spcAft>
                      </a:pPr>
                      <a:r>
                        <a:rPr lang="en-US" sz="1600" dirty="0" smtClean="0"/>
                        <a:t>Description</a:t>
                      </a:r>
                      <a:endParaRPr lang="en-US" sz="1600" dirty="0"/>
                    </a:p>
                  </a:txBody>
                  <a:tcPr marT="45726" marB="45726"/>
                </a:tc>
                <a:tc>
                  <a:txBody>
                    <a:bodyPr/>
                    <a:lstStyle/>
                    <a:p>
                      <a:pPr>
                        <a:spcBef>
                          <a:spcPts val="600"/>
                        </a:spcBef>
                        <a:spcAft>
                          <a:spcPts val="600"/>
                        </a:spcAft>
                      </a:pPr>
                      <a:r>
                        <a:rPr lang="en-US" sz="1600" dirty="0" smtClean="0"/>
                        <a:t>Slide</a:t>
                      </a:r>
                      <a:r>
                        <a:rPr lang="en-US" sz="1600" baseline="0" dirty="0" smtClean="0"/>
                        <a:t> Example</a:t>
                      </a:r>
                      <a:endParaRPr lang="en-US" sz="1600" dirty="0"/>
                    </a:p>
                  </a:txBody>
                  <a:tcPr marT="45726" marB="45726"/>
                </a:tc>
              </a:tr>
              <a:tr h="837104">
                <a:tc>
                  <a:txBody>
                    <a:bodyPr/>
                    <a:lstStyle/>
                    <a:p>
                      <a:pPr marL="342900" marR="0" indent="-342900" algn="l" defTabSz="914400" rtl="0" eaLnBrk="1" fontAlgn="auto" latinLnBrk="0" hangingPunct="1">
                        <a:lnSpc>
                          <a:spcPct val="100000"/>
                        </a:lnSpc>
                        <a:spcBef>
                          <a:spcPts val="600"/>
                        </a:spcBef>
                        <a:spcAft>
                          <a:spcPts val="600"/>
                        </a:spcAft>
                        <a:buClrTx/>
                        <a:buSzTx/>
                        <a:buFont typeface="+mj-lt"/>
                        <a:buNone/>
                        <a:tabLst/>
                        <a:defRPr/>
                      </a:pPr>
                      <a:r>
                        <a:rPr lang="en-US" sz="1600" dirty="0" smtClean="0"/>
                        <a:t>1</a:t>
                      </a:r>
                      <a:endParaRPr lang="en-US" sz="1600" b="1" dirty="0" smtClean="0">
                        <a:solidFill>
                          <a:schemeClr val="accent4"/>
                        </a:solidFill>
                        <a:latin typeface="Arial" pitchFamily="34" charset="0"/>
                      </a:endParaRPr>
                    </a:p>
                  </a:txBody>
                  <a:tcPr marT="45726" marB="45726"/>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600" dirty="0" smtClean="0"/>
                        <a:t>Awareness pack</a:t>
                      </a:r>
                      <a:endParaRPr lang="en-US" sz="1600" b="1" dirty="0" smtClean="0">
                        <a:solidFill>
                          <a:schemeClr val="accent4"/>
                        </a:solidFill>
                        <a:latin typeface="Arial" pitchFamily="34" charset="0"/>
                      </a:endParaRPr>
                    </a:p>
                  </a:txBody>
                  <a:tcPr marT="45726" marB="45726"/>
                </a:tc>
                <a:tc>
                  <a:txBody>
                    <a:bodyPr/>
                    <a:lstStyle/>
                    <a:p>
                      <a:pPr marL="0" marR="0" lvl="3" indent="0" algn="l" defTabSz="914400" rtl="0" eaLnBrk="1" fontAlgn="auto" latinLnBrk="0" hangingPunct="1">
                        <a:lnSpc>
                          <a:spcPct val="100000"/>
                        </a:lnSpc>
                        <a:spcBef>
                          <a:spcPts val="600"/>
                        </a:spcBef>
                        <a:spcAft>
                          <a:spcPts val="600"/>
                        </a:spcAft>
                        <a:buClrTx/>
                        <a:buSzTx/>
                        <a:buFontTx/>
                        <a:buNone/>
                        <a:tabLst/>
                        <a:defRPr/>
                      </a:pPr>
                      <a:r>
                        <a:rPr lang="en-US" sz="1600" dirty="0" smtClean="0"/>
                        <a:t>Provides an overview of the 100 day plan, its objectives, opportunities and solutions. The pack also provides a brief description of the pilot program. </a:t>
                      </a:r>
                      <a:endParaRPr lang="en-US" sz="1600" dirty="0" smtClean="0">
                        <a:solidFill>
                          <a:schemeClr val="accent4"/>
                        </a:solidFill>
                        <a:latin typeface="Arial" pitchFamily="34" charset="0"/>
                      </a:endParaRPr>
                    </a:p>
                  </a:txBody>
                  <a:tcPr marT="45726" marB="45726"/>
                </a:tc>
                <a:tc>
                  <a:txBody>
                    <a:bodyPr/>
                    <a:lstStyle/>
                    <a:p>
                      <a:pPr marL="0" marR="0" lvl="3" indent="0" algn="l" defTabSz="914400" rtl="0" eaLnBrk="1" fontAlgn="auto" latinLnBrk="0" hangingPunct="1">
                        <a:lnSpc>
                          <a:spcPct val="100000"/>
                        </a:lnSpc>
                        <a:spcBef>
                          <a:spcPts val="600"/>
                        </a:spcBef>
                        <a:spcAft>
                          <a:spcPts val="600"/>
                        </a:spcAft>
                        <a:buClrTx/>
                        <a:buSzTx/>
                        <a:buFontTx/>
                        <a:buNone/>
                        <a:tabLst/>
                        <a:defRPr/>
                      </a:pPr>
                      <a:endParaRPr lang="en-US" sz="1600" dirty="0" smtClean="0">
                        <a:solidFill>
                          <a:schemeClr val="accent4"/>
                        </a:solidFill>
                        <a:latin typeface="Arial" pitchFamily="34" charset="0"/>
                      </a:endParaRPr>
                    </a:p>
                  </a:txBody>
                  <a:tcPr marT="45726" marB="45726"/>
                </a:tc>
              </a:tr>
              <a:tr h="704929">
                <a:tc>
                  <a:txBody>
                    <a:bodyPr/>
                    <a:lstStyle/>
                    <a:p>
                      <a:pPr marL="342900" indent="-342900">
                        <a:spcBef>
                          <a:spcPts val="600"/>
                        </a:spcBef>
                        <a:spcAft>
                          <a:spcPts val="600"/>
                        </a:spcAft>
                        <a:buFont typeface="+mj-lt"/>
                        <a:buNone/>
                      </a:pPr>
                      <a:r>
                        <a:rPr lang="en-US" sz="1600" dirty="0" smtClean="0"/>
                        <a:t>2</a:t>
                      </a:r>
                      <a:endParaRPr lang="en-US" sz="1600" b="1" dirty="0">
                        <a:solidFill>
                          <a:schemeClr val="accent4"/>
                        </a:solidFill>
                      </a:endParaRPr>
                    </a:p>
                  </a:txBody>
                  <a:tcPr marT="45726" marB="45726"/>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600" dirty="0" smtClean="0"/>
                        <a:t>Reporting templates</a:t>
                      </a:r>
                      <a:endParaRPr lang="en-US" sz="1600" b="1" dirty="0" smtClean="0">
                        <a:solidFill>
                          <a:schemeClr val="accent4"/>
                        </a:solidFill>
                        <a:latin typeface="Arial" pitchFamily="34" charset="0"/>
                      </a:endParaRPr>
                    </a:p>
                  </a:txBody>
                  <a:tcPr marT="45726" marB="45726"/>
                </a:tc>
                <a:tc>
                  <a:txBody>
                    <a:bodyPr/>
                    <a:lstStyle/>
                    <a:p>
                      <a:pPr>
                        <a:spcBef>
                          <a:spcPts val="600"/>
                        </a:spcBef>
                        <a:spcAft>
                          <a:spcPts val="600"/>
                        </a:spcAft>
                      </a:pPr>
                      <a:r>
                        <a:rPr lang="en-US" sz="1600" dirty="0" smtClean="0"/>
                        <a:t>Templates that DD engagement teams can use to report on the 100 day plan observations and recommendations. </a:t>
                      </a:r>
                      <a:endParaRPr lang="en-US" sz="1600" dirty="0"/>
                    </a:p>
                  </a:txBody>
                  <a:tcPr marT="45726" marB="45726"/>
                </a:tc>
                <a:tc>
                  <a:txBody>
                    <a:bodyPr/>
                    <a:lstStyle/>
                    <a:p>
                      <a:pPr algn="ctr">
                        <a:spcBef>
                          <a:spcPts val="600"/>
                        </a:spcBef>
                        <a:spcAft>
                          <a:spcPts val="600"/>
                        </a:spcAft>
                      </a:pPr>
                      <a:r>
                        <a:rPr lang="en-US" sz="2800" dirty="0" smtClean="0">
                          <a:sym typeface="Wingdings 2"/>
                        </a:rPr>
                        <a:t></a:t>
                      </a:r>
                      <a:endParaRPr lang="en-US" sz="2800" dirty="0"/>
                    </a:p>
                  </a:txBody>
                  <a:tcPr marT="45726" marB="45726"/>
                </a:tc>
              </a:tr>
              <a:tr h="660871">
                <a:tc>
                  <a:txBody>
                    <a:bodyPr/>
                    <a:lstStyle/>
                    <a:p>
                      <a:pPr marL="342900" indent="-342900">
                        <a:spcBef>
                          <a:spcPts val="600"/>
                        </a:spcBef>
                        <a:spcAft>
                          <a:spcPts val="600"/>
                        </a:spcAft>
                        <a:buFont typeface="+mj-lt"/>
                        <a:buNone/>
                      </a:pPr>
                      <a:r>
                        <a:rPr lang="en-US" sz="1600" dirty="0" smtClean="0"/>
                        <a:t>3</a:t>
                      </a:r>
                      <a:endParaRPr lang="en-US" sz="1600" b="1" dirty="0">
                        <a:solidFill>
                          <a:schemeClr val="accent4"/>
                        </a:solidFill>
                      </a:endParaRPr>
                    </a:p>
                  </a:txBody>
                  <a:tcPr marT="45726" marB="45726"/>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600" dirty="0" smtClean="0"/>
                        <a:t>Post-close ideas menu</a:t>
                      </a:r>
                      <a:endParaRPr lang="en-US" sz="1600" b="1" dirty="0" smtClean="0">
                        <a:solidFill>
                          <a:schemeClr val="accent4"/>
                        </a:solidFill>
                        <a:latin typeface="Arial" pitchFamily="34" charset="0"/>
                      </a:endParaRPr>
                    </a:p>
                  </a:txBody>
                  <a:tcPr marT="45726" marB="45726"/>
                </a:tc>
                <a:tc>
                  <a:txBody>
                    <a:bodyPr/>
                    <a:lstStyle/>
                    <a:p>
                      <a:pPr marL="0" marR="0" lvl="2" indent="0" algn="l" defTabSz="914400" rtl="0" eaLnBrk="1" fontAlgn="auto" latinLnBrk="0" hangingPunct="1">
                        <a:lnSpc>
                          <a:spcPct val="100000"/>
                        </a:lnSpc>
                        <a:spcBef>
                          <a:spcPts val="600"/>
                        </a:spcBef>
                        <a:spcAft>
                          <a:spcPts val="600"/>
                        </a:spcAft>
                        <a:buClrTx/>
                        <a:buSzTx/>
                        <a:buFontTx/>
                        <a:buNone/>
                        <a:tabLst/>
                        <a:defRPr/>
                      </a:pPr>
                      <a:r>
                        <a:rPr lang="en-US" sz="1600" dirty="0" smtClean="0"/>
                        <a:t>List of questions and/or triggers to identify post-diligence issues and potential service opportunities</a:t>
                      </a:r>
                      <a:endParaRPr lang="en-US" sz="1600" dirty="0" smtClean="0">
                        <a:solidFill>
                          <a:schemeClr val="accent4"/>
                        </a:solidFill>
                        <a:latin typeface="Arial" pitchFamily="34" charset="0"/>
                      </a:endParaRPr>
                    </a:p>
                  </a:txBody>
                  <a:tcPr marT="45726" marB="45726"/>
                </a:tc>
                <a:tc>
                  <a:txBody>
                    <a:bodyPr/>
                    <a:lstStyle/>
                    <a:p>
                      <a:pPr marL="0" marR="0" lvl="2" indent="0" algn="ctr" defTabSz="914400" rtl="0" eaLnBrk="1" fontAlgn="auto" latinLnBrk="0" hangingPunct="1">
                        <a:lnSpc>
                          <a:spcPct val="100000"/>
                        </a:lnSpc>
                        <a:spcBef>
                          <a:spcPts val="600"/>
                        </a:spcBef>
                        <a:spcAft>
                          <a:spcPts val="600"/>
                        </a:spcAft>
                        <a:buClrTx/>
                        <a:buSzTx/>
                        <a:buFontTx/>
                        <a:buNone/>
                        <a:tabLst/>
                        <a:defRPr/>
                      </a:pPr>
                      <a:r>
                        <a:rPr lang="en-US" sz="2800" dirty="0" smtClean="0">
                          <a:sym typeface="Wingdings 2"/>
                        </a:rPr>
                        <a:t></a:t>
                      </a:r>
                      <a:endParaRPr lang="en-US" sz="2800" dirty="0" smtClean="0"/>
                    </a:p>
                  </a:txBody>
                  <a:tcPr marT="45726" marB="45726"/>
                </a:tc>
              </a:tr>
              <a:tr h="558069">
                <a:tc>
                  <a:txBody>
                    <a:bodyPr/>
                    <a:lstStyle/>
                    <a:p>
                      <a:pPr marL="342900" marR="0" indent="-342900" algn="l" defTabSz="914400" rtl="0" eaLnBrk="1" fontAlgn="auto" latinLnBrk="0" hangingPunct="1">
                        <a:lnSpc>
                          <a:spcPct val="100000"/>
                        </a:lnSpc>
                        <a:spcBef>
                          <a:spcPts val="600"/>
                        </a:spcBef>
                        <a:spcAft>
                          <a:spcPts val="600"/>
                        </a:spcAft>
                        <a:buClrTx/>
                        <a:buSzTx/>
                        <a:buFont typeface="+mj-lt"/>
                        <a:buNone/>
                        <a:tabLst/>
                        <a:defRPr/>
                      </a:pPr>
                      <a:r>
                        <a:rPr lang="en-US" sz="1600" dirty="0" smtClean="0"/>
                        <a:t>4</a:t>
                      </a:r>
                      <a:endParaRPr lang="en-US" sz="1600" b="1" dirty="0" smtClean="0">
                        <a:solidFill>
                          <a:schemeClr val="accent4"/>
                        </a:solidFill>
                        <a:latin typeface="Arial" pitchFamily="34" charset="0"/>
                      </a:endParaRPr>
                    </a:p>
                  </a:txBody>
                  <a:tcPr marT="45726" marB="45726"/>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600" dirty="0" smtClean="0"/>
                        <a:t>Example deliverables</a:t>
                      </a:r>
                      <a:endParaRPr lang="en-US" sz="1600" b="1" dirty="0" smtClean="0">
                        <a:solidFill>
                          <a:schemeClr val="accent4"/>
                        </a:solidFill>
                        <a:latin typeface="Arial" pitchFamily="34" charset="0"/>
                      </a:endParaRPr>
                    </a:p>
                  </a:txBody>
                  <a:tcPr marT="45726" marB="45726"/>
                </a:tc>
                <a:tc>
                  <a:txBody>
                    <a:bodyPr/>
                    <a:lstStyle/>
                    <a:p>
                      <a:pPr marL="0" marR="0" lvl="2" indent="0" algn="l" defTabSz="914400" rtl="0" eaLnBrk="1" fontAlgn="auto" latinLnBrk="0" hangingPunct="1">
                        <a:lnSpc>
                          <a:spcPct val="100000"/>
                        </a:lnSpc>
                        <a:spcBef>
                          <a:spcPts val="600"/>
                        </a:spcBef>
                        <a:spcAft>
                          <a:spcPts val="600"/>
                        </a:spcAft>
                        <a:buClrTx/>
                        <a:buSzTx/>
                        <a:buFontTx/>
                        <a:buNone/>
                        <a:tabLst/>
                        <a:defRPr/>
                      </a:pPr>
                      <a:r>
                        <a:rPr lang="en-US" sz="1600" dirty="0" smtClean="0"/>
                        <a:t>Examples of client deliverables issued so far (growing</a:t>
                      </a:r>
                      <a:r>
                        <a:rPr lang="en-US" sz="1600" baseline="0" dirty="0" smtClean="0"/>
                        <a:t> repository</a:t>
                      </a:r>
                      <a:r>
                        <a:rPr lang="en-US" sz="1600" dirty="0" smtClean="0"/>
                        <a:t>)</a:t>
                      </a:r>
                      <a:endParaRPr lang="en-US" sz="1600" dirty="0" smtClean="0">
                        <a:solidFill>
                          <a:schemeClr val="accent4"/>
                        </a:solidFill>
                        <a:latin typeface="Arial" pitchFamily="34" charset="0"/>
                      </a:endParaRPr>
                    </a:p>
                  </a:txBody>
                  <a:tcPr marT="45726" marB="45726"/>
                </a:tc>
                <a:tc>
                  <a:txBody>
                    <a:bodyPr/>
                    <a:lstStyle/>
                    <a:p>
                      <a:pPr marL="0" marR="0" lvl="2" indent="0" algn="ctr" defTabSz="914400" rtl="0" eaLnBrk="1" fontAlgn="auto" latinLnBrk="0" hangingPunct="1">
                        <a:lnSpc>
                          <a:spcPct val="100000"/>
                        </a:lnSpc>
                        <a:spcBef>
                          <a:spcPts val="600"/>
                        </a:spcBef>
                        <a:spcAft>
                          <a:spcPts val="600"/>
                        </a:spcAft>
                        <a:buClrTx/>
                        <a:buSzTx/>
                        <a:buFontTx/>
                        <a:buNone/>
                        <a:tabLst/>
                        <a:defRPr/>
                      </a:pPr>
                      <a:r>
                        <a:rPr lang="en-US" sz="2800" dirty="0" smtClean="0">
                          <a:sym typeface="Wingdings 2"/>
                        </a:rPr>
                        <a:t></a:t>
                      </a:r>
                      <a:endParaRPr lang="en-US" sz="2800" dirty="0" smtClean="0"/>
                    </a:p>
                  </a:txBody>
                  <a:tcPr marT="45726" marB="45726"/>
                </a:tc>
              </a:tr>
              <a:tr h="660871">
                <a:tc>
                  <a:txBody>
                    <a:bodyPr/>
                    <a:lstStyle/>
                    <a:p>
                      <a:pPr marL="342900" marR="0" indent="-342900" algn="l" defTabSz="914400" rtl="0" eaLnBrk="1" fontAlgn="auto" latinLnBrk="0" hangingPunct="1">
                        <a:lnSpc>
                          <a:spcPct val="100000"/>
                        </a:lnSpc>
                        <a:spcBef>
                          <a:spcPts val="600"/>
                        </a:spcBef>
                        <a:spcAft>
                          <a:spcPts val="600"/>
                        </a:spcAft>
                        <a:buClrTx/>
                        <a:buSzTx/>
                        <a:buFont typeface="+mj-lt"/>
                        <a:buNone/>
                        <a:tabLst/>
                        <a:defRPr/>
                      </a:pPr>
                      <a:r>
                        <a:rPr lang="en-US" sz="1600" dirty="0" smtClean="0"/>
                        <a:t>5</a:t>
                      </a:r>
                      <a:endParaRPr lang="en-US" sz="1600" b="1" dirty="0" smtClean="0">
                        <a:solidFill>
                          <a:schemeClr val="accent4"/>
                        </a:solidFill>
                        <a:latin typeface="Arial" pitchFamily="34" charset="0"/>
                      </a:endParaRPr>
                    </a:p>
                  </a:txBody>
                  <a:tcPr marT="45726" marB="45726"/>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600" dirty="0" smtClean="0"/>
                        <a:t>Mapped examples by topic</a:t>
                      </a:r>
                      <a:endParaRPr lang="en-US" sz="1600" b="1" dirty="0" smtClean="0">
                        <a:solidFill>
                          <a:schemeClr val="accent4"/>
                        </a:solidFill>
                        <a:latin typeface="Arial" pitchFamily="34" charset="0"/>
                      </a:endParaRPr>
                    </a:p>
                  </a:txBody>
                  <a:tcPr marT="45726" marB="45726"/>
                </a:tc>
                <a:tc>
                  <a:txBody>
                    <a:bodyPr/>
                    <a:lstStyle/>
                    <a:p>
                      <a:pPr marL="0" marR="0" lvl="2" indent="0" algn="l" defTabSz="914400" rtl="0" eaLnBrk="1" fontAlgn="auto" latinLnBrk="0" hangingPunct="1">
                        <a:lnSpc>
                          <a:spcPct val="100000"/>
                        </a:lnSpc>
                        <a:spcBef>
                          <a:spcPts val="600"/>
                        </a:spcBef>
                        <a:spcAft>
                          <a:spcPts val="600"/>
                        </a:spcAft>
                        <a:buClrTx/>
                        <a:buSzTx/>
                        <a:buFontTx/>
                        <a:buNone/>
                        <a:tabLst/>
                        <a:defRPr/>
                      </a:pPr>
                      <a:r>
                        <a:rPr lang="en-US" sz="1600" dirty="0" smtClean="0"/>
                        <a:t>100 day plan deliverables issued to clients mapped to each of the triggers in the post-close ideas menu </a:t>
                      </a:r>
                      <a:endParaRPr lang="en-US" sz="1600" b="0" dirty="0" smtClean="0">
                        <a:solidFill>
                          <a:schemeClr val="accent4"/>
                        </a:solidFill>
                        <a:latin typeface="Arial" pitchFamily="34" charset="0"/>
                      </a:endParaRPr>
                    </a:p>
                  </a:txBody>
                  <a:tcPr marT="45726" marB="45726"/>
                </a:tc>
                <a:tc>
                  <a:txBody>
                    <a:bodyPr/>
                    <a:lstStyle/>
                    <a:p>
                      <a:pPr marL="0" marR="0" lvl="2" indent="0" algn="ctr" defTabSz="914400" rtl="0" eaLnBrk="1" fontAlgn="auto" latinLnBrk="0" hangingPunct="1">
                        <a:lnSpc>
                          <a:spcPct val="100000"/>
                        </a:lnSpc>
                        <a:spcBef>
                          <a:spcPts val="600"/>
                        </a:spcBef>
                        <a:spcAft>
                          <a:spcPts val="600"/>
                        </a:spcAft>
                        <a:buClrTx/>
                        <a:buSzTx/>
                        <a:buFontTx/>
                        <a:buNone/>
                        <a:tabLst/>
                        <a:defRPr/>
                      </a:pPr>
                      <a:endParaRPr lang="en-US" sz="2800" b="0" dirty="0" smtClean="0">
                        <a:solidFill>
                          <a:schemeClr val="accent4"/>
                        </a:solidFill>
                        <a:latin typeface="Arial" pitchFamily="34" charset="0"/>
                      </a:endParaRPr>
                    </a:p>
                  </a:txBody>
                  <a:tcPr marT="45726" marB="45726"/>
                </a:tc>
              </a:tr>
              <a:tr h="660871">
                <a:tc>
                  <a:txBody>
                    <a:bodyPr/>
                    <a:lstStyle/>
                    <a:p>
                      <a:pPr marL="342900" marR="0" indent="-342900" algn="l" defTabSz="914400" rtl="0" eaLnBrk="1" fontAlgn="auto" latinLnBrk="0" hangingPunct="1">
                        <a:lnSpc>
                          <a:spcPct val="100000"/>
                        </a:lnSpc>
                        <a:spcBef>
                          <a:spcPts val="600"/>
                        </a:spcBef>
                        <a:spcAft>
                          <a:spcPts val="600"/>
                        </a:spcAft>
                        <a:buClrTx/>
                        <a:buSzTx/>
                        <a:buFont typeface="+mj-lt"/>
                        <a:buNone/>
                        <a:tabLst/>
                        <a:defRPr/>
                      </a:pPr>
                      <a:r>
                        <a:rPr lang="en-US" sz="1600" dirty="0" smtClean="0"/>
                        <a:t>6</a:t>
                      </a:r>
                      <a:endParaRPr lang="en-US" sz="1600" b="1" dirty="0" smtClean="0">
                        <a:solidFill>
                          <a:schemeClr val="accent4"/>
                        </a:solidFill>
                        <a:latin typeface="Arial" pitchFamily="34" charset="0"/>
                      </a:endParaRPr>
                    </a:p>
                  </a:txBody>
                  <a:tcPr marT="45726" marB="45726"/>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600" dirty="0" smtClean="0"/>
                        <a:t>Engagement letter procedures</a:t>
                      </a:r>
                      <a:endParaRPr lang="en-US" sz="1600" b="1" dirty="0" smtClean="0">
                        <a:solidFill>
                          <a:schemeClr val="accent4"/>
                        </a:solidFill>
                        <a:latin typeface="Arial" pitchFamily="34" charset="0"/>
                      </a:endParaRPr>
                    </a:p>
                  </a:txBody>
                  <a:tcPr marT="45726" marB="45726"/>
                </a:tc>
                <a:tc>
                  <a:txBody>
                    <a:bodyPr/>
                    <a:lstStyle/>
                    <a:p>
                      <a:pPr marL="0" marR="0" lvl="2" indent="0" algn="l" defTabSz="914400" rtl="0" eaLnBrk="1" fontAlgn="auto" latinLnBrk="0" hangingPunct="1">
                        <a:lnSpc>
                          <a:spcPct val="100000"/>
                        </a:lnSpc>
                        <a:spcBef>
                          <a:spcPts val="600"/>
                        </a:spcBef>
                        <a:spcAft>
                          <a:spcPts val="600"/>
                        </a:spcAft>
                        <a:buClrTx/>
                        <a:buSzTx/>
                        <a:buFontTx/>
                        <a:buNone/>
                        <a:tabLst/>
                        <a:defRPr/>
                      </a:pPr>
                      <a:r>
                        <a:rPr lang="en-US" sz="1600" dirty="0" smtClean="0"/>
                        <a:t>Example full menu of engagement letter procedures, including non FDD procedures</a:t>
                      </a:r>
                      <a:endParaRPr lang="en-US" sz="1600" b="0" dirty="0" smtClean="0">
                        <a:solidFill>
                          <a:schemeClr val="accent4"/>
                        </a:solidFill>
                        <a:latin typeface="Arial" pitchFamily="34" charset="0"/>
                      </a:endParaRPr>
                    </a:p>
                  </a:txBody>
                  <a:tcPr marT="45726" marB="45726"/>
                </a:tc>
                <a:tc>
                  <a:txBody>
                    <a:bodyPr/>
                    <a:lstStyle/>
                    <a:p>
                      <a:pPr marL="0" marR="0" lvl="2" indent="0" algn="ctr" defTabSz="914400" rtl="0" eaLnBrk="1" fontAlgn="auto" latinLnBrk="0" hangingPunct="1">
                        <a:lnSpc>
                          <a:spcPct val="100000"/>
                        </a:lnSpc>
                        <a:spcBef>
                          <a:spcPts val="600"/>
                        </a:spcBef>
                        <a:spcAft>
                          <a:spcPts val="600"/>
                        </a:spcAft>
                        <a:buClrTx/>
                        <a:buSzTx/>
                        <a:buFontTx/>
                        <a:buNone/>
                        <a:tabLst/>
                        <a:defRPr/>
                      </a:pPr>
                      <a:endParaRPr lang="en-US" sz="2800" dirty="0" smtClean="0"/>
                    </a:p>
                  </a:txBody>
                  <a:tcPr marT="45726" marB="45726"/>
                </a:tc>
              </a:tr>
            </a:tbl>
          </a:graphicData>
        </a:graphic>
      </p:graphicFrame>
    </p:spTree>
    <p:extLst>
      <p:ext uri="{BB962C8B-B14F-4D97-AF65-F5344CB8AC3E}">
        <p14:creationId xmlns:p14="http://schemas.microsoft.com/office/powerpoint/2010/main" val="1475640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Presenters</a:t>
            </a:r>
            <a:endParaRPr lang="en-US" dirty="0"/>
          </a:p>
        </p:txBody>
      </p:sp>
      <p:sp>
        <p:nvSpPr>
          <p:cNvPr id="3" name="Text Placeholder 2"/>
          <p:cNvSpPr>
            <a:spLocks noGrp="1"/>
          </p:cNvSpPr>
          <p:nvPr>
            <p:ph type="body" sz="quarter" idx="10"/>
          </p:nvPr>
        </p:nvSpPr>
        <p:spPr>
          <a:xfrm>
            <a:off x="88166" y="3709171"/>
            <a:ext cx="1498325" cy="599680"/>
          </a:xfrm>
        </p:spPr>
        <p:txBody>
          <a:bodyPr>
            <a:noAutofit/>
          </a:bodyPr>
          <a:lstStyle/>
          <a:p>
            <a:r>
              <a:rPr lang="en-US" sz="1200" dirty="0" smtClean="0"/>
              <a:t>Keats Aiken</a:t>
            </a:r>
          </a:p>
          <a:p>
            <a:r>
              <a:rPr lang="en-US" sz="1200" dirty="0" smtClean="0"/>
              <a:t>Deal Advisory – PE</a:t>
            </a:r>
            <a:endParaRPr lang="en-US" sz="1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66" y="1403361"/>
            <a:ext cx="1498325" cy="2101817"/>
          </a:xfrm>
          <a:prstGeom prst="rect">
            <a:avLst/>
          </a:prstGeom>
        </p:spPr>
      </p:pic>
      <p:grpSp>
        <p:nvGrpSpPr>
          <p:cNvPr id="13" name="Group 12"/>
          <p:cNvGrpSpPr/>
          <p:nvPr/>
        </p:nvGrpSpPr>
        <p:grpSpPr>
          <a:xfrm>
            <a:off x="7150465" y="1403360"/>
            <a:ext cx="1892143" cy="2905491"/>
            <a:chOff x="4250053" y="1744876"/>
            <a:chExt cx="1892143" cy="2905491"/>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0053" y="1744876"/>
              <a:ext cx="1892143" cy="2108389"/>
            </a:xfrm>
            <a:prstGeom prst="rect">
              <a:avLst/>
            </a:prstGeom>
          </p:spPr>
        </p:pic>
        <p:sp>
          <p:nvSpPr>
            <p:cNvPr id="8" name="Text Placeholder 2"/>
            <p:cNvSpPr txBox="1">
              <a:spLocks/>
            </p:cNvSpPr>
            <p:nvPr/>
          </p:nvSpPr>
          <p:spPr bwMode="gray">
            <a:xfrm>
              <a:off x="4250053" y="4050687"/>
              <a:ext cx="1612535" cy="59968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9pPr>
            </a:lstStyle>
            <a:p>
              <a:r>
                <a:rPr lang="en-US" sz="1200" dirty="0" smtClean="0"/>
                <a:t>Braden Mark</a:t>
              </a:r>
            </a:p>
            <a:p>
              <a:r>
                <a:rPr lang="en-US" sz="1200" dirty="0" smtClean="0"/>
                <a:t>Deal Advisory – PE</a:t>
              </a:r>
              <a:endParaRPr lang="en-US" sz="1200" dirty="0"/>
            </a:p>
          </p:txBody>
        </p:sp>
      </p:grpSp>
      <p:sp>
        <p:nvSpPr>
          <p:cNvPr id="6" name="Text Placeholder 2"/>
          <p:cNvSpPr txBox="1">
            <a:spLocks/>
          </p:cNvSpPr>
          <p:nvPr/>
        </p:nvSpPr>
        <p:spPr bwMode="gray">
          <a:xfrm>
            <a:off x="1662968" y="3709171"/>
            <a:ext cx="1624589" cy="599680"/>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9pPr>
          </a:lstStyle>
          <a:p>
            <a:r>
              <a:rPr lang="en-US" sz="1200" dirty="0" smtClean="0"/>
              <a:t>Scott Novick</a:t>
            </a:r>
          </a:p>
          <a:p>
            <a:r>
              <a:rPr lang="en-US" sz="1200" dirty="0" smtClean="0"/>
              <a:t>M&amp;A Tax</a:t>
            </a:r>
            <a:endParaRPr lang="en-US" sz="1200" dirty="0"/>
          </a:p>
        </p:txBody>
      </p:sp>
      <p:pic>
        <p:nvPicPr>
          <p:cNvPr id="9" name="Picture 3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657656" y="1403361"/>
            <a:ext cx="1897549" cy="2108389"/>
          </a:xfrm>
          <a:prstGeom prst="rect">
            <a:avLst/>
          </a:prstGeom>
          <a:noFill/>
          <a:ln w="9525">
            <a:noFill/>
            <a:miter lim="800000"/>
            <a:headEnd/>
            <a:tailEnd/>
          </a:ln>
        </p:spPr>
      </p:pic>
      <p:grpSp>
        <p:nvGrpSpPr>
          <p:cNvPr id="12" name="Group 11"/>
          <p:cNvGrpSpPr/>
          <p:nvPr/>
        </p:nvGrpSpPr>
        <p:grpSpPr>
          <a:xfrm>
            <a:off x="3611037" y="1403361"/>
            <a:ext cx="1501298" cy="2905490"/>
            <a:chOff x="2642050" y="1604961"/>
            <a:chExt cx="1501298" cy="2905490"/>
          </a:xfrm>
        </p:grpSpPr>
        <p:sp>
          <p:nvSpPr>
            <p:cNvPr id="7" name="Text Placeholder 2"/>
            <p:cNvSpPr txBox="1">
              <a:spLocks/>
            </p:cNvSpPr>
            <p:nvPr/>
          </p:nvSpPr>
          <p:spPr bwMode="gray">
            <a:xfrm>
              <a:off x="2642050" y="3910771"/>
              <a:ext cx="1501298" cy="59968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9pPr>
            </a:lstStyle>
            <a:p>
              <a:r>
                <a:rPr lang="en-US" sz="1200" dirty="0" smtClean="0"/>
                <a:t>Dean Bell</a:t>
              </a:r>
            </a:p>
            <a:p>
              <a:r>
                <a:rPr lang="en-US" sz="1200" dirty="0" smtClean="0"/>
                <a:t>Deal Advisory – AAS</a:t>
              </a:r>
              <a:endParaRPr lang="en-US" sz="1200"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2050" y="1604961"/>
              <a:ext cx="1501298" cy="2101817"/>
            </a:xfrm>
            <a:prstGeom prst="rect">
              <a:avLst/>
            </a:prstGeom>
          </p:spPr>
        </p:pic>
      </p:grpSp>
      <p:pic>
        <p:nvPicPr>
          <p:cNvPr id="14" name="Picture 2" descr="Jay Teinert_H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8167" y="1390257"/>
            <a:ext cx="1922655" cy="21149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p:cNvSpPr txBox="1">
            <a:spLocks/>
          </p:cNvSpPr>
          <p:nvPr/>
        </p:nvSpPr>
        <p:spPr bwMode="gray">
          <a:xfrm>
            <a:off x="5321515" y="3709171"/>
            <a:ext cx="1498325" cy="59968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9pPr>
          </a:lstStyle>
          <a:p>
            <a:r>
              <a:rPr lang="en-US" sz="1200" dirty="0" smtClean="0"/>
              <a:t>Jay Teinert</a:t>
            </a:r>
          </a:p>
          <a:p>
            <a:r>
              <a:rPr lang="en-US" sz="1200" dirty="0" smtClean="0"/>
              <a:t>Deal Advisory – ISA</a:t>
            </a:r>
            <a:endParaRPr lang="en-US" sz="1200" dirty="0"/>
          </a:p>
        </p:txBody>
      </p:sp>
    </p:spTree>
    <p:extLst>
      <p:ext uri="{BB962C8B-B14F-4D97-AF65-F5344CB8AC3E}">
        <p14:creationId xmlns:p14="http://schemas.microsoft.com/office/powerpoint/2010/main" val="2582400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325" y="225815"/>
            <a:ext cx="6768752" cy="576064"/>
          </a:xfrm>
        </p:spPr>
        <p:txBody>
          <a:bodyPr/>
          <a:lstStyle/>
          <a:p>
            <a:pPr marL="0" marR="0">
              <a:lnSpc>
                <a:spcPct val="115000"/>
              </a:lnSpc>
              <a:spcBef>
                <a:spcPts val="0"/>
              </a:spcBef>
              <a:spcAft>
                <a:spcPts val="0"/>
              </a:spcAft>
              <a:tabLst>
                <a:tab pos="417703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Integration &amp; Separation Advisory (ISA) Partners and </a:t>
            </a:r>
            <a:r>
              <a:rPr lang="en-US" sz="1800" dirty="0" smtClean="0">
                <a:latin typeface="Calibri" panose="020F0502020204030204" pitchFamily="34" charset="0"/>
                <a:ea typeface="Calibri" panose="020F0502020204030204" pitchFamily="34" charset="0"/>
                <a:cs typeface="Times New Roman" panose="02020603050405020304" pitchFamily="18" charset="0"/>
              </a:rPr>
              <a:t>MDs</a:t>
            </a:r>
            <a:r>
              <a:rPr lang="en-US" dirty="0">
                <a:latin typeface="Calibri" panose="020F0502020204030204" pitchFamily="34" charset="0"/>
                <a:ea typeface="Calibri" panose="020F0502020204030204" pitchFamily="34" charset="0"/>
                <a:cs typeface="Times New Roman" panose="02020603050405020304" pitchFamily="18" charset="0"/>
              </a:rPr>
              <a:t/>
            </a:r>
            <a:br>
              <a:rPr lang="en-US" dirty="0">
                <a:latin typeface="Calibri" panose="020F0502020204030204" pitchFamily="34" charset="0"/>
                <a:ea typeface="Calibri" panose="020F0502020204030204" pitchFamily="34" charset="0"/>
                <a:cs typeface="Times New Roman" panose="02020603050405020304" pitchFamily="18" charset="0"/>
              </a:rPr>
            </a:br>
            <a:r>
              <a:rPr lang="en-US" sz="1400" b="0" i="1" dirty="0">
                <a:latin typeface="Calibri" panose="020F0502020204030204" pitchFamily="34" charset="0"/>
                <a:ea typeface="Calibri" panose="020F0502020204030204" pitchFamily="34" charset="0"/>
                <a:cs typeface="Times New Roman" panose="02020603050405020304" pitchFamily="18" charset="0"/>
              </a:rPr>
              <a:t>Primary (P) and Secondary (S) Points of </a:t>
            </a:r>
            <a:r>
              <a:rPr lang="en-US" sz="1400" b="0" i="1" dirty="0" smtClean="0">
                <a:latin typeface="Calibri" panose="020F0502020204030204" pitchFamily="34" charset="0"/>
                <a:ea typeface="Calibri" panose="020F0502020204030204" pitchFamily="34" charset="0"/>
                <a:cs typeface="Times New Roman" panose="02020603050405020304" pitchFamily="18" charset="0"/>
              </a:rPr>
              <a:t>Contact</a:t>
            </a:r>
            <a:endParaRPr lang="en-US" dirty="0"/>
          </a:p>
        </p:txBody>
      </p:sp>
      <p:graphicFrame>
        <p:nvGraphicFramePr>
          <p:cNvPr id="4" name="Table 3"/>
          <p:cNvGraphicFramePr>
            <a:graphicFrameLocks noGrp="1"/>
          </p:cNvGraphicFramePr>
          <p:nvPr>
            <p:extLst/>
          </p:nvPr>
        </p:nvGraphicFramePr>
        <p:xfrm>
          <a:off x="201869" y="1140747"/>
          <a:ext cx="8752008" cy="3914997"/>
        </p:xfrm>
        <a:graphic>
          <a:graphicData uri="http://schemas.openxmlformats.org/drawingml/2006/table">
            <a:tbl>
              <a:tblPr firstRow="1" firstCol="1" bandRow="1">
                <a:tableStyleId>{5C22544A-7EE6-4342-B048-85BDC9FD1C3A}</a:tableStyleId>
              </a:tblPr>
              <a:tblGrid>
                <a:gridCol w="233315"/>
                <a:gridCol w="437368"/>
                <a:gridCol w="373723"/>
                <a:gridCol w="537258"/>
                <a:gridCol w="540567"/>
                <a:gridCol w="571500"/>
                <a:gridCol w="546100"/>
                <a:gridCol w="514350"/>
                <a:gridCol w="546100"/>
                <a:gridCol w="527050"/>
                <a:gridCol w="539750"/>
                <a:gridCol w="520700"/>
                <a:gridCol w="533400"/>
                <a:gridCol w="501650"/>
                <a:gridCol w="645845"/>
                <a:gridCol w="590282"/>
                <a:gridCol w="593050"/>
              </a:tblGrid>
              <a:tr h="189194">
                <a:tc gridSpan="2">
                  <a:txBody>
                    <a:bodyPr/>
                    <a:lstStyle/>
                    <a:p>
                      <a:pPr marL="0" marR="0">
                        <a:lnSpc>
                          <a:spcPct val="115000"/>
                        </a:lnSpc>
                        <a:spcBef>
                          <a:spcPts val="0"/>
                        </a:spcBef>
                        <a:spcAft>
                          <a:spcPts val="0"/>
                        </a:spcAft>
                        <a:tabLst>
                          <a:tab pos="4177030" algn="l"/>
                        </a:tabLs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noFill/>
                  </a:tcPr>
                </a:tc>
                <a:tc hMerge="1">
                  <a:txBody>
                    <a:bodyPr/>
                    <a:lstStyle/>
                    <a:p>
                      <a:endParaRPr lang="en-US"/>
                    </a:p>
                  </a:txBody>
                  <a:tcPr/>
                </a:tc>
                <a:tc>
                  <a:txBody>
                    <a:bodyPr/>
                    <a:lstStyle/>
                    <a:p>
                      <a:pPr marL="0" marR="0">
                        <a:lnSpc>
                          <a:spcPct val="115000"/>
                        </a:lnSpc>
                        <a:spcBef>
                          <a:spcPts val="0"/>
                        </a:spcBef>
                        <a:spcAft>
                          <a:spcPts val="0"/>
                        </a:spcAft>
                        <a:tabLst>
                          <a:tab pos="4177030" algn="l"/>
                        </a:tabLs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noFill/>
                  </a:tcPr>
                </a:tc>
                <a:tc gridSpan="7">
                  <a:txBody>
                    <a:bodyPr/>
                    <a:lstStyle/>
                    <a:p>
                      <a:pPr marL="0" marR="0" algn="ctr">
                        <a:lnSpc>
                          <a:spcPct val="115000"/>
                        </a:lnSpc>
                        <a:spcBef>
                          <a:spcPts val="0"/>
                        </a:spcBef>
                        <a:spcAft>
                          <a:spcPts val="0"/>
                        </a:spcAft>
                        <a:tabLst>
                          <a:tab pos="4177030" algn="l"/>
                        </a:tabLst>
                      </a:pPr>
                      <a:r>
                        <a:rPr lang="en-US" sz="900" b="1" dirty="0">
                          <a:solidFill>
                            <a:schemeClr val="bg1"/>
                          </a:solidFill>
                          <a:effectLst/>
                        </a:rPr>
                        <a:t>Partners</a:t>
                      </a:r>
                      <a:endParaRPr lang="en-US"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nchor="ctr">
                    <a:solidFill>
                      <a:srgbClr val="409DA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tabLst>
                          <a:tab pos="4177030" algn="l"/>
                        </a:tabLst>
                      </a:pPr>
                      <a:r>
                        <a:rPr lang="en-US" sz="900" b="1" dirty="0">
                          <a:solidFill>
                            <a:schemeClr val="bg1"/>
                          </a:solidFill>
                          <a:effectLst/>
                        </a:rPr>
                        <a:t>Managing Directors</a:t>
                      </a:r>
                      <a:endParaRPr lang="en-US" sz="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nchor="ctr">
                    <a:solidFill>
                      <a:srgbClr val="409DA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26458">
                <a:tc gridSpan="2">
                  <a:txBody>
                    <a:bodyPr/>
                    <a:lstStyle/>
                    <a:p>
                      <a:pPr marL="227013" marR="0" indent="-227013">
                        <a:lnSpc>
                          <a:spcPct val="115000"/>
                        </a:lnSpc>
                        <a:spcBef>
                          <a:spcPts val="0"/>
                        </a:spcBef>
                        <a:spcAft>
                          <a:spcPts val="0"/>
                        </a:spcAft>
                        <a:tabLst>
                          <a:tab pos="4177030" algn="l"/>
                        </a:tabLst>
                      </a:pPr>
                      <a:endParaRPr lang="en-US" sz="800" b="0" dirty="0">
                        <a:solidFill>
                          <a:schemeClr val="tx1"/>
                        </a:solidFill>
                        <a:effectLst/>
                        <a:latin typeface="+mn-lt"/>
                        <a:ea typeface="Calibri" panose="020F0502020204030204" pitchFamily="34" charset="0"/>
                        <a:cs typeface="Times New Roman" panose="02020603050405020304" pitchFamily="18" charset="0"/>
                      </a:endParaRPr>
                    </a:p>
                  </a:txBody>
                  <a:tcPr marL="0" marR="0" marT="0" marB="0">
                    <a:noFill/>
                  </a:tcPr>
                </a:tc>
                <a:tc hMerge="1">
                  <a:txBody>
                    <a:bodyPr/>
                    <a:lstStyle/>
                    <a:p>
                      <a:endParaRPr lang="en-US"/>
                    </a:p>
                  </a:txBody>
                  <a:tcPr/>
                </a:tc>
                <a:tc>
                  <a:txBody>
                    <a:bodyPr/>
                    <a:lstStyle/>
                    <a:p>
                      <a:pPr marL="0" marR="0">
                        <a:lnSpc>
                          <a:spcPct val="115000"/>
                        </a:lnSpc>
                        <a:spcBef>
                          <a:spcPts val="0"/>
                        </a:spcBef>
                        <a:spcAft>
                          <a:spcPts val="0"/>
                        </a:spcAft>
                        <a:tabLst>
                          <a:tab pos="4177030" algn="l"/>
                        </a:tabLst>
                      </a:pPr>
                      <a:endParaRPr lang="en-US" sz="800" dirty="0">
                        <a:effectLst/>
                        <a:latin typeface="+mn-lt"/>
                        <a:ea typeface="Calibri" panose="020F0502020204030204" pitchFamily="34" charset="0"/>
                        <a:cs typeface="Times New Roman" panose="02020603050405020304" pitchFamily="18" charset="0"/>
                      </a:endParaRPr>
                    </a:p>
                  </a:txBody>
                  <a:tcPr marL="0" marR="0" marT="0" marB="0">
                    <a:noFill/>
                  </a:tcPr>
                </a:tc>
                <a:tc>
                  <a:txBody>
                    <a:bodyPr/>
                    <a:lstStyle/>
                    <a:p>
                      <a:pPr marL="0" marR="0">
                        <a:lnSpc>
                          <a:spcPct val="115000"/>
                        </a:lnSpc>
                        <a:spcBef>
                          <a:spcPts val="0"/>
                        </a:spcBef>
                        <a:spcAft>
                          <a:spcPts val="0"/>
                        </a:spcAft>
                        <a:tabLst>
                          <a:tab pos="4177030" algn="l"/>
                        </a:tabLst>
                      </a:pPr>
                      <a:endParaRPr lang="en-US" sz="80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nSpc>
                          <a:spcPct val="115000"/>
                        </a:lnSpc>
                        <a:spcBef>
                          <a:spcPts val="0"/>
                        </a:spcBef>
                        <a:spcAft>
                          <a:spcPts val="0"/>
                        </a:spcAft>
                        <a:tabLst>
                          <a:tab pos="4177030" algn="l"/>
                        </a:tabLst>
                      </a:pPr>
                      <a:endParaRPr lang="en-US" sz="800" dirty="0">
                        <a:effectLst/>
                        <a:latin typeface="Arial" panose="020B0604020202020204" pitchFamily="34" charset="0"/>
                        <a:ea typeface="Calibri" panose="020F0502020204030204" pitchFamily="34" charset="0"/>
                        <a:cs typeface="Times New Roman" panose="02020603050405020304" pitchFamily="18" charset="0"/>
                      </a:endParaRPr>
                    </a:p>
                  </a:txBody>
                  <a:tcPr marL="48285" marR="48285" marT="0" marB="0">
                    <a:solidFill>
                      <a:srgbClr val="E5F2F4"/>
                    </a:solidFill>
                  </a:tcPr>
                </a:tc>
              </a:tr>
              <a:tr h="336427">
                <a:tc gridSpan="3">
                  <a:txBody>
                    <a:bodyPr/>
                    <a:lstStyle/>
                    <a:p>
                      <a:pPr marL="0" marR="0">
                        <a:lnSpc>
                          <a:spcPct val="115000"/>
                        </a:lnSpc>
                        <a:spcBef>
                          <a:spcPts val="0"/>
                        </a:spcBef>
                        <a:spcAft>
                          <a:spcPts val="0"/>
                        </a:spcAft>
                        <a:tabLst>
                          <a:tab pos="4177030" algn="l"/>
                        </a:tabLst>
                      </a:pPr>
                      <a:r>
                        <a:rPr lang="en-US" sz="800" dirty="0">
                          <a:effectLst/>
                          <a:latin typeface="+mj-lt"/>
                        </a:rPr>
                        <a:t>Name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409DAD"/>
                    </a:solidFill>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tabLst>
                          <a:tab pos="4177030" algn="l"/>
                        </a:tabLst>
                      </a:pPr>
                      <a:r>
                        <a:rPr lang="en-US" sz="800" dirty="0">
                          <a:effectLst/>
                          <a:latin typeface="+mj-lt"/>
                        </a:rPr>
                        <a:t>Steve</a:t>
                      </a:r>
                    </a:p>
                    <a:p>
                      <a:pPr marL="0" marR="0" algn="ctr">
                        <a:lnSpc>
                          <a:spcPct val="115000"/>
                        </a:lnSpc>
                        <a:spcBef>
                          <a:spcPts val="0"/>
                        </a:spcBef>
                        <a:spcAft>
                          <a:spcPts val="0"/>
                        </a:spcAft>
                        <a:tabLst>
                          <a:tab pos="4177030" algn="l"/>
                        </a:tabLst>
                      </a:pPr>
                      <a:r>
                        <a:rPr lang="en-US" sz="800" dirty="0">
                          <a:effectLst/>
                          <a:latin typeface="+mj-lt"/>
                        </a:rPr>
                        <a:t>Miller</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Matt</a:t>
                      </a:r>
                    </a:p>
                    <a:p>
                      <a:pPr marL="0" marR="0" algn="ctr">
                        <a:lnSpc>
                          <a:spcPct val="115000"/>
                        </a:lnSpc>
                        <a:spcBef>
                          <a:spcPts val="0"/>
                        </a:spcBef>
                        <a:spcAft>
                          <a:spcPts val="0"/>
                        </a:spcAft>
                        <a:tabLst>
                          <a:tab pos="4177030" algn="l"/>
                        </a:tabLst>
                      </a:pPr>
                      <a:r>
                        <a:rPr lang="en-US" sz="800" dirty="0">
                          <a:effectLst/>
                          <a:latin typeface="+mj-lt"/>
                        </a:rPr>
                        <a:t>Cowell</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err="1">
                          <a:effectLst/>
                          <a:latin typeface="+mj-lt"/>
                        </a:rPr>
                        <a:t>Micky</a:t>
                      </a:r>
                      <a:endParaRPr lang="en-US" sz="800" dirty="0">
                        <a:effectLst/>
                        <a:latin typeface="+mj-lt"/>
                      </a:endParaRPr>
                    </a:p>
                    <a:p>
                      <a:pPr marL="0" marR="0" algn="ctr">
                        <a:lnSpc>
                          <a:spcPct val="115000"/>
                        </a:lnSpc>
                        <a:spcBef>
                          <a:spcPts val="0"/>
                        </a:spcBef>
                        <a:spcAft>
                          <a:spcPts val="0"/>
                        </a:spcAft>
                        <a:tabLst>
                          <a:tab pos="4177030" algn="l"/>
                        </a:tabLst>
                      </a:pPr>
                      <a:r>
                        <a:rPr lang="en-US" sz="800" dirty="0">
                          <a:effectLst/>
                          <a:latin typeface="+mj-lt"/>
                        </a:rPr>
                        <a:t>Houston</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John </a:t>
                      </a:r>
                      <a:endParaRPr lang="en-US" sz="800" dirty="0" smtClean="0">
                        <a:effectLst/>
                        <a:latin typeface="+mj-lt"/>
                      </a:endParaRPr>
                    </a:p>
                    <a:p>
                      <a:pPr marL="0" marR="0" algn="ctr">
                        <a:lnSpc>
                          <a:spcPct val="115000"/>
                        </a:lnSpc>
                        <a:spcBef>
                          <a:spcPts val="0"/>
                        </a:spcBef>
                        <a:spcAft>
                          <a:spcPts val="0"/>
                        </a:spcAft>
                        <a:tabLst>
                          <a:tab pos="4177030" algn="l"/>
                        </a:tabLst>
                      </a:pPr>
                      <a:r>
                        <a:rPr lang="en-US" sz="800" dirty="0" err="1" smtClean="0">
                          <a:effectLst/>
                          <a:latin typeface="+mj-lt"/>
                        </a:rPr>
                        <a:t>Luce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Preston</a:t>
                      </a:r>
                    </a:p>
                    <a:p>
                      <a:pPr marL="0" marR="0" algn="ctr">
                        <a:lnSpc>
                          <a:spcPct val="115000"/>
                        </a:lnSpc>
                        <a:spcBef>
                          <a:spcPts val="0"/>
                        </a:spcBef>
                        <a:spcAft>
                          <a:spcPts val="0"/>
                        </a:spcAft>
                        <a:tabLst>
                          <a:tab pos="4177030" algn="l"/>
                        </a:tabLst>
                      </a:pPr>
                      <a:r>
                        <a:rPr lang="en-US" sz="800" dirty="0">
                          <a:effectLst/>
                          <a:latin typeface="+mj-lt"/>
                        </a:rPr>
                        <a:t>Parker</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Jay</a:t>
                      </a:r>
                    </a:p>
                    <a:p>
                      <a:pPr marL="0" marR="0" algn="ctr">
                        <a:lnSpc>
                          <a:spcPct val="115000"/>
                        </a:lnSpc>
                        <a:spcBef>
                          <a:spcPts val="0"/>
                        </a:spcBef>
                        <a:spcAft>
                          <a:spcPts val="0"/>
                        </a:spcAft>
                        <a:tabLst>
                          <a:tab pos="4177030" algn="l"/>
                        </a:tabLst>
                      </a:pPr>
                      <a:r>
                        <a:rPr lang="en-US" sz="800" dirty="0" err="1">
                          <a:effectLst/>
                          <a:latin typeface="+mj-lt"/>
                        </a:rPr>
                        <a:t>Teinert</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Tiberius</a:t>
                      </a:r>
                    </a:p>
                    <a:p>
                      <a:pPr marL="0" marR="0" algn="ctr">
                        <a:lnSpc>
                          <a:spcPct val="115000"/>
                        </a:lnSpc>
                        <a:spcBef>
                          <a:spcPts val="0"/>
                        </a:spcBef>
                        <a:spcAft>
                          <a:spcPts val="0"/>
                        </a:spcAft>
                        <a:tabLst>
                          <a:tab pos="4177030" algn="l"/>
                        </a:tabLst>
                      </a:pPr>
                      <a:r>
                        <a:rPr lang="en-US" sz="800" dirty="0" err="1">
                          <a:effectLst/>
                          <a:latin typeface="+mj-lt"/>
                        </a:rPr>
                        <a:t>Vadan</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Brendan</a:t>
                      </a:r>
                    </a:p>
                    <a:p>
                      <a:pPr marL="0" marR="0" algn="ctr">
                        <a:lnSpc>
                          <a:spcPct val="115000"/>
                        </a:lnSpc>
                        <a:spcBef>
                          <a:spcPts val="0"/>
                        </a:spcBef>
                        <a:spcAft>
                          <a:spcPts val="0"/>
                        </a:spcAft>
                        <a:tabLst>
                          <a:tab pos="4177030" algn="l"/>
                        </a:tabLst>
                      </a:pPr>
                      <a:r>
                        <a:rPr lang="en-US" sz="800" dirty="0">
                          <a:effectLst/>
                          <a:latin typeface="+mj-lt"/>
                        </a:rPr>
                        <a:t>Collins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Jeff</a:t>
                      </a:r>
                    </a:p>
                    <a:p>
                      <a:pPr marL="0" marR="0" algn="ctr">
                        <a:lnSpc>
                          <a:spcPct val="115000"/>
                        </a:lnSpc>
                        <a:spcBef>
                          <a:spcPts val="0"/>
                        </a:spcBef>
                        <a:spcAft>
                          <a:spcPts val="0"/>
                        </a:spcAft>
                        <a:tabLst>
                          <a:tab pos="4177030" algn="l"/>
                        </a:tabLst>
                      </a:pPr>
                      <a:r>
                        <a:rPr lang="en-US" sz="800" dirty="0" err="1">
                          <a:effectLst/>
                          <a:latin typeface="+mj-lt"/>
                        </a:rPr>
                        <a:t>Dufty</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a:effectLst/>
                          <a:latin typeface="+mj-lt"/>
                        </a:rPr>
                        <a:t>Joanne</a:t>
                      </a:r>
                    </a:p>
                    <a:p>
                      <a:pPr marL="0" marR="0" algn="ctr">
                        <a:lnSpc>
                          <a:spcPct val="115000"/>
                        </a:lnSpc>
                        <a:spcBef>
                          <a:spcPts val="0"/>
                        </a:spcBef>
                        <a:spcAft>
                          <a:spcPts val="0"/>
                        </a:spcAft>
                        <a:tabLst>
                          <a:tab pos="4177030" algn="l"/>
                        </a:tabLst>
                      </a:pPr>
                      <a:r>
                        <a:rPr lang="en-US" sz="800">
                          <a:effectLst/>
                          <a:latin typeface="+mj-lt"/>
                        </a:rPr>
                        <a:t>Heng</a:t>
                      </a:r>
                      <a:endParaRPr lang="en-US" sz="80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David</a:t>
                      </a:r>
                    </a:p>
                    <a:p>
                      <a:pPr marL="0" marR="0" algn="ctr">
                        <a:lnSpc>
                          <a:spcPct val="115000"/>
                        </a:lnSpc>
                        <a:spcBef>
                          <a:spcPts val="0"/>
                        </a:spcBef>
                        <a:spcAft>
                          <a:spcPts val="0"/>
                        </a:spcAft>
                        <a:tabLst>
                          <a:tab pos="4177030" algn="l"/>
                        </a:tabLst>
                      </a:pPr>
                      <a:r>
                        <a:rPr lang="en-US" sz="800" dirty="0">
                          <a:effectLst/>
                          <a:latin typeface="+mj-lt"/>
                        </a:rPr>
                        <a:t>McKee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Paul</a:t>
                      </a:r>
                    </a:p>
                    <a:p>
                      <a:pPr marL="0" marR="0" algn="ctr">
                        <a:lnSpc>
                          <a:spcPct val="115000"/>
                        </a:lnSpc>
                        <a:spcBef>
                          <a:spcPts val="0"/>
                        </a:spcBef>
                        <a:spcAft>
                          <a:spcPts val="0"/>
                        </a:spcAft>
                        <a:tabLst>
                          <a:tab pos="4177030" algn="l"/>
                        </a:tabLst>
                      </a:pPr>
                      <a:r>
                        <a:rPr lang="en-US" sz="800" dirty="0" err="1" smtClean="0">
                          <a:effectLst/>
                          <a:latin typeface="+mj-lt"/>
                        </a:rPr>
                        <a:t>Musselman</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Doug</a:t>
                      </a:r>
                    </a:p>
                    <a:p>
                      <a:pPr marL="0" marR="0" algn="ctr">
                        <a:lnSpc>
                          <a:spcPct val="115000"/>
                        </a:lnSpc>
                        <a:spcBef>
                          <a:spcPts val="0"/>
                        </a:spcBef>
                        <a:spcAft>
                          <a:spcPts val="0"/>
                        </a:spcAft>
                        <a:tabLst>
                          <a:tab pos="4177030" algn="l"/>
                        </a:tabLst>
                      </a:pPr>
                      <a:r>
                        <a:rPr lang="en-US" sz="800" dirty="0">
                          <a:effectLst/>
                          <a:latin typeface="+mj-lt"/>
                        </a:rPr>
                        <a:t>Rodriguez</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John </a:t>
                      </a:r>
                      <a:endParaRPr lang="en-US" sz="800" dirty="0" smtClean="0">
                        <a:effectLst/>
                        <a:latin typeface="+mj-lt"/>
                      </a:endParaRPr>
                    </a:p>
                    <a:p>
                      <a:pPr marL="0" marR="0" algn="ctr">
                        <a:lnSpc>
                          <a:spcPct val="115000"/>
                        </a:lnSpc>
                        <a:spcBef>
                          <a:spcPts val="0"/>
                        </a:spcBef>
                        <a:spcAft>
                          <a:spcPts val="0"/>
                        </a:spcAft>
                        <a:tabLst>
                          <a:tab pos="4177030" algn="l"/>
                        </a:tabLst>
                      </a:pPr>
                      <a:r>
                        <a:rPr lang="en-US" sz="800" dirty="0" smtClean="0">
                          <a:effectLst/>
                          <a:latin typeface="+mj-lt"/>
                        </a:rPr>
                        <a:t>Steele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r>
              <a:tr h="178954">
                <a:tc gridSpan="3">
                  <a:txBody>
                    <a:bodyPr/>
                    <a:lstStyle/>
                    <a:p>
                      <a:pPr marL="0" marR="0">
                        <a:lnSpc>
                          <a:spcPct val="115000"/>
                        </a:lnSpc>
                        <a:spcBef>
                          <a:spcPts val="0"/>
                        </a:spcBef>
                        <a:spcAft>
                          <a:spcPts val="0"/>
                        </a:spcAft>
                        <a:tabLst>
                          <a:tab pos="4177030" algn="l"/>
                        </a:tabLst>
                      </a:pPr>
                      <a:r>
                        <a:rPr lang="en-US" sz="800" dirty="0">
                          <a:effectLst/>
                          <a:latin typeface="+mj-lt"/>
                        </a:rPr>
                        <a:t>Office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409DAD"/>
                    </a:solidFill>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tabLst>
                          <a:tab pos="4177030" algn="l"/>
                        </a:tabLst>
                      </a:pPr>
                      <a:r>
                        <a:rPr lang="en-US" sz="800" dirty="0">
                          <a:effectLst/>
                          <a:latin typeface="+mj-lt"/>
                        </a:rPr>
                        <a:t>Houston</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Chicago</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Dallas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Chicago</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Tysons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mn-ea"/>
                          <a:cs typeface="+mn-cs"/>
                        </a:rPr>
                        <a:t>Dallas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NYC</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Boston</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Chicago</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LA</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Atlanta</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SVO</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Chicago</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c>
                  <a:txBody>
                    <a:bodyPr/>
                    <a:lstStyle/>
                    <a:p>
                      <a:pPr marL="0" marR="0" algn="ctr">
                        <a:lnSpc>
                          <a:spcPct val="115000"/>
                        </a:lnSpc>
                        <a:spcBef>
                          <a:spcPts val="0"/>
                        </a:spcBef>
                        <a:spcAft>
                          <a:spcPts val="0"/>
                        </a:spcAft>
                        <a:tabLst>
                          <a:tab pos="4177030" algn="l"/>
                        </a:tabLst>
                      </a:pPr>
                      <a:r>
                        <a:rPr lang="en-US" sz="800" dirty="0">
                          <a:effectLst/>
                          <a:latin typeface="+mj-lt"/>
                        </a:rPr>
                        <a:t>Tysons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BFDEE4"/>
                    </a:solidFill>
                  </a:tcPr>
                </a:tc>
              </a:tr>
              <a:tr h="298764">
                <a:tc gridSpan="3">
                  <a:txBody>
                    <a:bodyPr/>
                    <a:lstStyle/>
                    <a:p>
                      <a:pPr marL="0" marR="0">
                        <a:lnSpc>
                          <a:spcPct val="115000"/>
                        </a:lnSpc>
                        <a:spcBef>
                          <a:spcPts val="0"/>
                        </a:spcBef>
                        <a:spcAft>
                          <a:spcPts val="0"/>
                        </a:spcAft>
                        <a:tabLst>
                          <a:tab pos="4177030" algn="l"/>
                        </a:tabLst>
                      </a:pPr>
                      <a:r>
                        <a:rPr lang="en-US" sz="800" dirty="0">
                          <a:effectLst/>
                          <a:latin typeface="+mj-lt"/>
                        </a:rPr>
                        <a:t>Cell Phone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409DAD"/>
                    </a:solidFill>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tabLst>
                          <a:tab pos="4177030" algn="l"/>
                        </a:tabLst>
                      </a:pPr>
                      <a:r>
                        <a:rPr lang="en-US" sz="750" dirty="0" smtClean="0">
                          <a:effectLst/>
                          <a:latin typeface="+mj-lt"/>
                        </a:rPr>
                        <a:t>(281)</a:t>
                      </a:r>
                    </a:p>
                    <a:p>
                      <a:pPr marL="0" marR="0" algn="ctr">
                        <a:lnSpc>
                          <a:spcPct val="115000"/>
                        </a:lnSpc>
                        <a:spcBef>
                          <a:spcPts val="0"/>
                        </a:spcBef>
                        <a:spcAft>
                          <a:spcPts val="0"/>
                        </a:spcAft>
                        <a:tabLst>
                          <a:tab pos="4177030" algn="l"/>
                        </a:tabLst>
                      </a:pPr>
                      <a:r>
                        <a:rPr lang="en-US" sz="750" dirty="0" smtClean="0">
                          <a:effectLst/>
                          <a:latin typeface="+mj-lt"/>
                        </a:rPr>
                        <a:t>216-5016</a:t>
                      </a:r>
                      <a:endParaRPr lang="en-US" sz="750" dirty="0">
                        <a:effectLst/>
                        <a:latin typeface="+mj-lt"/>
                        <a:ea typeface="Calibri" panose="020F0502020204030204" pitchFamily="34" charset="0"/>
                        <a:cs typeface="Times New Roman" panose="02020603050405020304" pitchFamily="18" charset="0"/>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rPr>
                        <a:t>(312)</a:t>
                      </a:r>
                    </a:p>
                    <a:p>
                      <a:pPr marL="0" marR="0" algn="ctr">
                        <a:lnSpc>
                          <a:spcPct val="115000"/>
                        </a:lnSpc>
                        <a:spcBef>
                          <a:spcPts val="0"/>
                        </a:spcBef>
                        <a:spcAft>
                          <a:spcPts val="0"/>
                        </a:spcAft>
                        <a:tabLst>
                          <a:tab pos="4177030" algn="l"/>
                        </a:tabLst>
                      </a:pPr>
                      <a:r>
                        <a:rPr lang="en-US" sz="750" dirty="0" smtClean="0">
                          <a:effectLst/>
                          <a:latin typeface="+mj-lt"/>
                        </a:rPr>
                        <a:t>405-7294</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smtClean="0">
                          <a:effectLst/>
                          <a:latin typeface="+mj-lt"/>
                        </a:rPr>
                        <a:t>(214)</a:t>
                      </a:r>
                    </a:p>
                    <a:p>
                      <a:pPr marL="0" marR="0" algn="ctr">
                        <a:lnSpc>
                          <a:spcPct val="115000"/>
                        </a:lnSpc>
                        <a:spcBef>
                          <a:spcPts val="0"/>
                        </a:spcBef>
                        <a:spcAft>
                          <a:spcPts val="0"/>
                        </a:spcAft>
                        <a:tabLst>
                          <a:tab pos="4177030" algn="l"/>
                        </a:tabLst>
                      </a:pPr>
                      <a:r>
                        <a:rPr lang="en-US" sz="750" smtClean="0">
                          <a:effectLst/>
                          <a:latin typeface="+mj-lt"/>
                        </a:rPr>
                        <a:t>675-4166</a:t>
                      </a:r>
                      <a:endParaRPr lang="en-US" sz="750" dirty="0" smtClean="0">
                        <a:effectLst/>
                        <a:latin typeface="+mj-lt"/>
                      </a:endParaRP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rPr>
                        <a:t>(312)</a:t>
                      </a:r>
                    </a:p>
                    <a:p>
                      <a:pPr marL="0" marR="0" algn="ctr">
                        <a:lnSpc>
                          <a:spcPct val="115000"/>
                        </a:lnSpc>
                        <a:spcBef>
                          <a:spcPts val="0"/>
                        </a:spcBef>
                        <a:spcAft>
                          <a:spcPts val="0"/>
                        </a:spcAft>
                        <a:tabLst>
                          <a:tab pos="4177030" algn="l"/>
                        </a:tabLst>
                      </a:pPr>
                      <a:r>
                        <a:rPr lang="en-US" sz="750" dirty="0" smtClean="0">
                          <a:effectLst/>
                          <a:latin typeface="+mj-lt"/>
                        </a:rPr>
                        <a:t>912-1299</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kern="1200" dirty="0" smtClean="0">
                          <a:solidFill>
                            <a:schemeClr val="dk1"/>
                          </a:solidFill>
                          <a:effectLst/>
                          <a:latin typeface="+mn-lt"/>
                          <a:ea typeface="+mn-ea"/>
                          <a:cs typeface="+mn-cs"/>
                        </a:rPr>
                        <a:t>(703)</a:t>
                      </a:r>
                    </a:p>
                    <a:p>
                      <a:pPr marL="0" marR="0" algn="ctr">
                        <a:lnSpc>
                          <a:spcPct val="115000"/>
                        </a:lnSpc>
                        <a:spcBef>
                          <a:spcPts val="0"/>
                        </a:spcBef>
                        <a:spcAft>
                          <a:spcPts val="0"/>
                        </a:spcAft>
                        <a:tabLst>
                          <a:tab pos="4177030" algn="l"/>
                        </a:tabLst>
                      </a:pPr>
                      <a:r>
                        <a:rPr lang="en-US" sz="750" kern="1200" dirty="0" smtClean="0">
                          <a:solidFill>
                            <a:schemeClr val="dk1"/>
                          </a:solidFill>
                          <a:effectLst/>
                          <a:latin typeface="+mn-lt"/>
                          <a:ea typeface="+mn-ea"/>
                          <a:cs typeface="+mn-cs"/>
                        </a:rPr>
                        <a:t>585-9997</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(214)</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708-6787</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(917)</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941-9000</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(774)</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248-0549</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(312)</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305-8029</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(917)</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714-8266</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(404)</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229-2454</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(650)</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422-8113</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(269)</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876-9395</a:t>
                      </a:r>
                    </a:p>
                  </a:txBody>
                  <a:tcPr marL="48285" marR="48285" marT="0" marB="0" anchor="ctr">
                    <a:solidFill>
                      <a:srgbClr val="E5F2F4"/>
                    </a:solidFill>
                  </a:tcPr>
                </a:tc>
                <a:tc>
                  <a:txBody>
                    <a:bodyPr/>
                    <a:lstStyle/>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(847)</a:t>
                      </a:r>
                    </a:p>
                    <a:p>
                      <a:pPr marL="0" marR="0" algn="ctr">
                        <a:lnSpc>
                          <a:spcPct val="115000"/>
                        </a:lnSpc>
                        <a:spcBef>
                          <a:spcPts val="0"/>
                        </a:spcBef>
                        <a:spcAft>
                          <a:spcPts val="0"/>
                        </a:spcAft>
                        <a:tabLst>
                          <a:tab pos="4177030" algn="l"/>
                        </a:tabLst>
                      </a:pPr>
                      <a:r>
                        <a:rPr lang="en-US" sz="750" dirty="0" smtClean="0">
                          <a:effectLst/>
                          <a:latin typeface="+mj-lt"/>
                          <a:ea typeface="Calibri" panose="020F0502020204030204" pitchFamily="34" charset="0"/>
                          <a:cs typeface="Times New Roman" panose="02020603050405020304" pitchFamily="18" charset="0"/>
                        </a:rPr>
                        <a:t>456-4709</a:t>
                      </a:r>
                    </a:p>
                  </a:txBody>
                  <a:tcPr marL="48285" marR="48285" marT="0" marB="0" anchor="ctr">
                    <a:solidFill>
                      <a:srgbClr val="E5F2F4"/>
                    </a:solidFill>
                  </a:tcPr>
                </a:tc>
              </a:tr>
              <a:tr h="142825">
                <a:tc rowSpan="12">
                  <a:txBody>
                    <a:bodyPr/>
                    <a:lstStyle/>
                    <a:p>
                      <a:pPr marL="71755" marR="71755" algn="ctr">
                        <a:lnSpc>
                          <a:spcPct val="115000"/>
                        </a:lnSpc>
                        <a:spcBef>
                          <a:spcPts val="0"/>
                        </a:spcBef>
                        <a:spcAft>
                          <a:spcPts val="0"/>
                        </a:spcAft>
                        <a:tabLst>
                          <a:tab pos="4177030" algn="l"/>
                        </a:tabLst>
                      </a:pPr>
                      <a:r>
                        <a:rPr lang="en-US" sz="700" dirty="0">
                          <a:effectLst/>
                        </a:rPr>
                        <a:t>Industries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vert="vert270" anchor="ctr">
                    <a:solidFill>
                      <a:srgbClr val="409DAD"/>
                    </a:solidFill>
                  </a:tcPr>
                </a:tc>
                <a:tc gridSpan="2">
                  <a:txBody>
                    <a:bodyPr/>
                    <a:lstStyle/>
                    <a:p>
                      <a:pPr marL="0" marR="0">
                        <a:lnSpc>
                          <a:spcPct val="115000"/>
                        </a:lnSpc>
                        <a:spcBef>
                          <a:spcPts val="0"/>
                        </a:spcBef>
                        <a:spcAft>
                          <a:spcPts val="0"/>
                        </a:spcAft>
                        <a:tabLst>
                          <a:tab pos="4177030" algn="l"/>
                        </a:tabLst>
                      </a:pPr>
                      <a:r>
                        <a:rPr lang="en-US" sz="800" dirty="0">
                          <a:effectLst/>
                          <a:latin typeface="+mj-lt"/>
                        </a:rPr>
                        <a:t>ENR</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a:effectLst/>
                          <a:latin typeface="+mj-lt"/>
                        </a:rPr>
                        <a:t>Chemicals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a:effectLst/>
                          <a:latin typeface="+mj-lt"/>
                        </a:rPr>
                        <a:t>Utilities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a:effectLst/>
                          <a:latin typeface="+mj-lt"/>
                        </a:rPr>
                        <a:t>HCLS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a:effectLst/>
                          <a:latin typeface="+mj-lt"/>
                        </a:rPr>
                        <a:t>Med-Device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indent="0" algn="l" defTabSz="914400" rtl="0" eaLnBrk="1" fontAlgn="auto" latinLnBrk="0" hangingPunct="1">
                        <a:lnSpc>
                          <a:spcPct val="115000"/>
                        </a:lnSpc>
                        <a:spcBef>
                          <a:spcPts val="0"/>
                        </a:spcBef>
                        <a:spcAft>
                          <a:spcPts val="0"/>
                        </a:spcAft>
                        <a:buClrTx/>
                        <a:buSzTx/>
                        <a:buFontTx/>
                        <a:buNone/>
                        <a:tabLst>
                          <a:tab pos="4177030" algn="l"/>
                        </a:tabLst>
                        <a:defRPr/>
                      </a:pPr>
                      <a:r>
                        <a:rPr lang="en-US" sz="800" dirty="0" smtClean="0">
                          <a:effectLst/>
                          <a:latin typeface="+mj-lt"/>
                        </a:rPr>
                        <a:t>Tech (TMT)</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endParaRPr lang="en-US"/>
                    </a:p>
                  </a:txBody>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vMerge="1">
                  <a:txBody>
                    <a:bodyPr/>
                    <a:lstStyle/>
                    <a:p>
                      <a:endParaRPr lang="en-US"/>
                    </a:p>
                  </a:txBody>
                  <a:tcPr/>
                </a:tc>
                <a:tc gridSpan="2">
                  <a:txBody>
                    <a:bodyPr/>
                    <a:lstStyle/>
                    <a:p>
                      <a:pPr marL="0" marR="0" indent="0" algn="l" defTabSz="914400" rtl="0" eaLnBrk="1" fontAlgn="auto" latinLnBrk="0" hangingPunct="1">
                        <a:lnSpc>
                          <a:spcPct val="115000"/>
                        </a:lnSpc>
                        <a:spcBef>
                          <a:spcPts val="0"/>
                        </a:spcBef>
                        <a:spcAft>
                          <a:spcPts val="0"/>
                        </a:spcAft>
                        <a:buClrTx/>
                        <a:buSzTx/>
                        <a:buFontTx/>
                        <a:buNone/>
                        <a:tabLst>
                          <a:tab pos="4177030" algn="l"/>
                        </a:tabLst>
                        <a:defRPr/>
                      </a:pPr>
                      <a:r>
                        <a:rPr lang="en-US" sz="800" dirty="0" smtClean="0">
                          <a:effectLst/>
                          <a:latin typeface="+mj-lt"/>
                        </a:rPr>
                        <a:t>DI</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tab pos="4177030" algn="l"/>
                        </a:tabLst>
                        <a:defRPr/>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indent="0" algn="l" defTabSz="914400" rtl="0" eaLnBrk="1" fontAlgn="auto" latinLnBrk="0" hangingPunct="1">
                        <a:lnSpc>
                          <a:spcPct val="115000"/>
                        </a:lnSpc>
                        <a:spcBef>
                          <a:spcPts val="0"/>
                        </a:spcBef>
                        <a:spcAft>
                          <a:spcPts val="0"/>
                        </a:spcAft>
                        <a:buClrTx/>
                        <a:buSzTx/>
                        <a:buFontTx/>
                        <a:buNone/>
                        <a:tabLst>
                          <a:tab pos="4177030" algn="l"/>
                        </a:tabLst>
                        <a:defRPr/>
                      </a:pPr>
                      <a:r>
                        <a:rPr lang="en-US" sz="800" kern="1200" dirty="0" smtClean="0">
                          <a:solidFill>
                            <a:schemeClr val="dk1"/>
                          </a:solidFill>
                          <a:effectLst/>
                          <a:latin typeface="+mn-lt"/>
                          <a:ea typeface="+mn-ea"/>
                          <a:cs typeface="+mn-cs"/>
                        </a:rPr>
                        <a:t>A&amp;D</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endParaRPr lang="en-US"/>
                    </a:p>
                  </a:txBody>
                  <a:tcPr/>
                </a:tc>
                <a:tc>
                  <a:txBody>
                    <a:bodyPr/>
                    <a:lstStyle/>
                    <a:p>
                      <a:pPr marL="0" marR="0" indent="0" algn="ctr" defTabSz="914400" rtl="0" eaLnBrk="1" fontAlgn="auto" latinLnBrk="0" hangingPunct="1">
                        <a:lnSpc>
                          <a:spcPct val="115000"/>
                        </a:lnSpc>
                        <a:spcBef>
                          <a:spcPts val="0"/>
                        </a:spcBef>
                        <a:spcAft>
                          <a:spcPts val="0"/>
                        </a:spcAft>
                        <a:buClrTx/>
                        <a:buSzTx/>
                        <a:buFontTx/>
                        <a:buNone/>
                        <a:tabLst>
                          <a:tab pos="4177030" algn="l"/>
                        </a:tabLst>
                        <a:defRPr/>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tab pos="4177030" algn="l"/>
                        </a:tabLst>
                        <a:defRPr/>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Auto</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endParaRPr lang="en-US"/>
                    </a:p>
                  </a:txBody>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smtClean="0">
                          <a:effectLst/>
                          <a:latin typeface="+mj-lt"/>
                        </a:rPr>
                        <a:t>FS (non-bank)</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Banking</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endParaRPr lang="en-US"/>
                    </a:p>
                  </a:txBody>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smtClean="0">
                          <a:effectLst/>
                          <a:latin typeface="+mj-lt"/>
                        </a:rPr>
                        <a:t>CP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rowSpan="4">
                  <a:txBody>
                    <a:bodyPr/>
                    <a:lstStyle/>
                    <a:p>
                      <a:pPr marL="71755" marR="71755" algn="ctr">
                        <a:lnSpc>
                          <a:spcPct val="115000"/>
                        </a:lnSpc>
                        <a:spcBef>
                          <a:spcPts val="0"/>
                        </a:spcBef>
                        <a:spcAft>
                          <a:spcPts val="0"/>
                        </a:spcAft>
                        <a:tabLst>
                          <a:tab pos="4177030" algn="l"/>
                        </a:tabLst>
                      </a:pPr>
                      <a:r>
                        <a:rPr lang="en-US" sz="700" dirty="0">
                          <a:effectLst/>
                        </a:rPr>
                        <a:t>Functions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vert="vert270" anchor="ctr">
                    <a:solidFill>
                      <a:srgbClr val="409DAD"/>
                    </a:solidFill>
                  </a:tcPr>
                </a:tc>
                <a:tc gridSpan="2">
                  <a:txBody>
                    <a:bodyPr/>
                    <a:lstStyle/>
                    <a:p>
                      <a:pPr marL="0" marR="0">
                        <a:lnSpc>
                          <a:spcPct val="115000"/>
                        </a:lnSpc>
                        <a:spcBef>
                          <a:spcPts val="0"/>
                        </a:spcBef>
                        <a:spcAft>
                          <a:spcPts val="0"/>
                        </a:spcAft>
                        <a:tabLst>
                          <a:tab pos="4177030" algn="l"/>
                        </a:tabLst>
                      </a:pPr>
                      <a:r>
                        <a:rPr lang="en-US" sz="800" dirty="0">
                          <a:effectLst/>
                          <a:latin typeface="+mj-lt"/>
                        </a:rPr>
                        <a:t>IT</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smtClean="0">
                          <a:effectLst/>
                          <a:latin typeface="+mj-lt"/>
                        </a:rPr>
                        <a:t>Finance</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a:effectLst/>
                          <a:latin typeface="+mj-lt"/>
                        </a:rPr>
                        <a:t>Human Capital</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BFDEE4"/>
                    </a:solidFill>
                  </a:tcPr>
                </a:tc>
              </a:tr>
              <a:tr h="142825">
                <a:tc vMerge="1">
                  <a:txBody>
                    <a:bodyPr/>
                    <a:lstStyle/>
                    <a:p>
                      <a:endParaRPr lang="en-US"/>
                    </a:p>
                  </a:txBody>
                  <a:tcPr/>
                </a:tc>
                <a:tc gridSpan="2">
                  <a:txBody>
                    <a:bodyPr/>
                    <a:lstStyle/>
                    <a:p>
                      <a:pPr marL="0" marR="0">
                        <a:lnSpc>
                          <a:spcPct val="115000"/>
                        </a:lnSpc>
                        <a:spcBef>
                          <a:spcPts val="0"/>
                        </a:spcBef>
                        <a:spcAft>
                          <a:spcPts val="0"/>
                        </a:spcAft>
                        <a:tabLst>
                          <a:tab pos="4177030" algn="l"/>
                        </a:tabLst>
                      </a:pPr>
                      <a:r>
                        <a:rPr lang="en-US" sz="800" dirty="0">
                          <a:effectLst/>
                          <a:latin typeface="+mj-lt"/>
                        </a:rPr>
                        <a:t>HRTS</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hMerge="1">
                  <a:txBody>
                    <a:bodyPr/>
                    <a:lstStyle/>
                    <a:p>
                      <a:pPr marL="0" marR="0">
                        <a:lnSpc>
                          <a:spcPct val="115000"/>
                        </a:lnSpc>
                        <a:spcBef>
                          <a:spcPts val="0"/>
                        </a:spcBef>
                        <a:spcAft>
                          <a:spcPts val="0"/>
                        </a:spcAft>
                        <a:tabLst>
                          <a:tab pos="4177030" algn="l"/>
                        </a:tabLst>
                      </a:pP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285" marR="48285" marT="0" marB="0"/>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r>
                        <a:rPr lang="en-US" sz="800" dirty="0" smtClean="0">
                          <a:effectLst/>
                          <a:latin typeface="+mj-lt"/>
                          <a:ea typeface="Calibri" panose="020F0502020204030204" pitchFamily="34" charset="0"/>
                          <a:cs typeface="Times New Roman" panose="02020603050405020304" pitchFamily="18" charset="0"/>
                        </a:rPr>
                        <a:t>P</a:t>
                      </a: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c>
                  <a:txBody>
                    <a:bodyPr/>
                    <a:lstStyle/>
                    <a:p>
                      <a:pPr marL="0" marR="0" algn="ctr">
                        <a:lnSpc>
                          <a:spcPct val="115000"/>
                        </a:lnSpc>
                        <a:spcBef>
                          <a:spcPts val="0"/>
                        </a:spcBef>
                        <a:spcAft>
                          <a:spcPts val="0"/>
                        </a:spcAft>
                        <a:tabLst>
                          <a:tab pos="4177030" algn="l"/>
                        </a:tabLst>
                      </a:pPr>
                      <a:endParaRPr lang="en-US" sz="800" dirty="0">
                        <a:effectLst/>
                        <a:latin typeface="+mj-lt"/>
                        <a:ea typeface="Calibri" panose="020F0502020204030204" pitchFamily="34" charset="0"/>
                        <a:cs typeface="Times New Roman" panose="02020603050405020304" pitchFamily="18" charset="0"/>
                      </a:endParaRPr>
                    </a:p>
                  </a:txBody>
                  <a:tcPr marL="48285" marR="48285" marT="0" marB="0">
                    <a:solidFill>
                      <a:srgbClr val="E5F2F4"/>
                    </a:solidFill>
                  </a:tcPr>
                </a:tc>
              </a:tr>
            </a:tbl>
          </a:graphicData>
        </a:graphic>
      </p:graphicFrame>
      <p:pic>
        <p:nvPicPr>
          <p:cNvPr id="1038" name="Picture 76" descr="j_119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333" b="15800"/>
          <a:stretch/>
        </p:blipFill>
        <p:spPr bwMode="auto">
          <a:xfrm>
            <a:off x="1300592" y="1390257"/>
            <a:ext cx="448056" cy="50301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owell photo"/>
          <p:cNvPicPr>
            <a:picLocks noChangeAspect="1" noChangeArrowheads="1"/>
          </p:cNvPicPr>
          <p:nvPr/>
        </p:nvPicPr>
        <p:blipFill>
          <a:blip r:embed="rId3" cstate="print">
            <a:extLst>
              <a:ext uri="{28A0092B-C50C-407E-A947-70E740481C1C}">
                <a14:useLocalDpi xmlns:a14="http://schemas.microsoft.com/office/drawing/2010/main" val="0"/>
              </a:ext>
            </a:extLst>
          </a:blip>
          <a:srcRect l="5373" r="162" b="24442"/>
          <a:stretch>
            <a:fillRect/>
          </a:stretch>
        </p:blipFill>
        <p:spPr bwMode="auto">
          <a:xfrm>
            <a:off x="1823487" y="1390257"/>
            <a:ext cx="434268" cy="4963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74" descr="Houston,Micky.JPG"/>
          <p:cNvPicPr>
            <a:picLocks noChangeAspect="1" noChangeArrowheads="1"/>
          </p:cNvPicPr>
          <p:nvPr/>
        </p:nvPicPr>
        <p:blipFill>
          <a:blip r:embed="rId4" cstate="print">
            <a:extLst>
              <a:ext uri="{28A0092B-C50C-407E-A947-70E740481C1C}">
                <a14:useLocalDpi xmlns:a14="http://schemas.microsoft.com/office/drawing/2010/main" val="0"/>
              </a:ext>
            </a:extLst>
          </a:blip>
          <a:srcRect l="25195" t="3966" r="27602" b="28931"/>
          <a:stretch>
            <a:fillRect/>
          </a:stretch>
        </p:blipFill>
        <p:spPr bwMode="auto">
          <a:xfrm>
            <a:off x="2384481" y="1390257"/>
            <a:ext cx="438517" cy="49113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5950" y="1390257"/>
            <a:ext cx="451997" cy="4963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ston_Parker_Profile Photo (2)"/>
          <p:cNvPicPr>
            <a:picLocks noChangeAspect="1" noChangeArrowheads="1"/>
          </p:cNvPicPr>
          <p:nvPr/>
        </p:nvPicPr>
        <p:blipFill>
          <a:blip r:embed="rId6" cstate="print">
            <a:extLst>
              <a:ext uri="{28A0092B-C50C-407E-A947-70E740481C1C}">
                <a14:useLocalDpi xmlns:a14="http://schemas.microsoft.com/office/drawing/2010/main" val="0"/>
              </a:ext>
            </a:extLst>
          </a:blip>
          <a:srcRect l="10226" r="10226"/>
          <a:stretch>
            <a:fillRect/>
          </a:stretch>
        </p:blipFill>
        <p:spPr bwMode="auto">
          <a:xfrm>
            <a:off x="3486081" y="1390257"/>
            <a:ext cx="422207" cy="49113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Jay Teinert_H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13488" y="1390257"/>
            <a:ext cx="446489" cy="4911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adan_Tiberiu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45907" y="1390257"/>
            <a:ext cx="446489" cy="49113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1" descr="CollinsB"/>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71976" y="1390257"/>
            <a:ext cx="448056" cy="502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31"/>
          <p:cNvPicPr>
            <a:picLocks noChangeAspect="1" noChangeArrowheads="1"/>
          </p:cNvPicPr>
          <p:nvPr/>
        </p:nvPicPr>
        <p:blipFill>
          <a:blip r:embed="rId10" cstate="print">
            <a:extLst>
              <a:ext uri="{28A0092B-C50C-407E-A947-70E740481C1C}">
                <a14:useLocalDpi xmlns:a14="http://schemas.microsoft.com/office/drawing/2010/main" val="0"/>
              </a:ext>
            </a:extLst>
          </a:blip>
          <a:srcRect t="3593" b="19168"/>
          <a:stretch>
            <a:fillRect/>
          </a:stretch>
        </p:blipFill>
        <p:spPr bwMode="auto">
          <a:xfrm>
            <a:off x="5604395" y="1390257"/>
            <a:ext cx="448056" cy="4911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78" descr="Heng, Joanne_Resum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25225" y="1390257"/>
            <a:ext cx="448056" cy="504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19" descr="0c4c99e.jpg"/>
          <p:cNvPicPr>
            <a:picLocks noChangeAspect="1" noChangeArrowheads="1"/>
          </p:cNvPicPr>
          <p:nvPr/>
        </p:nvPicPr>
        <p:blipFill>
          <a:blip r:embed="rId12" cstate="print">
            <a:extLst>
              <a:ext uri="{28A0092B-C50C-407E-A947-70E740481C1C}">
                <a14:useLocalDpi xmlns:a14="http://schemas.microsoft.com/office/drawing/2010/main" val="0"/>
              </a:ext>
            </a:extLst>
          </a:blip>
          <a:srcRect l="14999"/>
          <a:stretch>
            <a:fillRect/>
          </a:stretch>
        </p:blipFill>
        <p:spPr bwMode="auto">
          <a:xfrm>
            <a:off x="6671415" y="1390257"/>
            <a:ext cx="419350" cy="49228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17744" y="1390257"/>
            <a:ext cx="448056" cy="5018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driquez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24047" y="1390257"/>
            <a:ext cx="448056" cy="50076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SteeleJ"/>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418573" y="1390257"/>
            <a:ext cx="448056" cy="493529"/>
          </a:xfrm>
          <a:prstGeom prst="rect">
            <a:avLst/>
          </a:prstGeom>
          <a:solidFill>
            <a:srgbClr val="C0504D"/>
          </a:solidFill>
        </p:spPr>
      </p:pic>
      <p:sp>
        <p:nvSpPr>
          <p:cNvPr id="5" name="Rectangle 4"/>
          <p:cNvSpPr/>
          <p:nvPr/>
        </p:nvSpPr>
        <p:spPr>
          <a:xfrm>
            <a:off x="142093" y="5072142"/>
            <a:ext cx="4275713" cy="1224951"/>
          </a:xfrm>
          <a:prstGeom prst="rect">
            <a:avLst/>
          </a:prstGeom>
        </p:spPr>
        <p:txBody>
          <a:bodyPr wrap="square">
            <a:spAutoFit/>
          </a:bodyPr>
          <a:lstStyle/>
          <a:p>
            <a:pPr marL="117475" indent="-117475">
              <a:lnSpc>
                <a:spcPct val="115000"/>
              </a:lnSpc>
              <a:buFont typeface="Symbol" panose="05050102010706020507" pitchFamily="18" charset="2"/>
              <a:buChar char=""/>
            </a:pPr>
            <a:r>
              <a:rPr lang="en-US" sz="800" dirty="0">
                <a:ea typeface="Calibri" panose="020F0502020204030204" pitchFamily="34" charset="0"/>
                <a:cs typeface="Times New Roman" panose="02020603050405020304" pitchFamily="18" charset="0"/>
              </a:rPr>
              <a:t>All ISA Partners and </a:t>
            </a:r>
            <a:r>
              <a:rPr lang="en-US" sz="800" dirty="0" smtClean="0">
                <a:ea typeface="Calibri" panose="020F0502020204030204" pitchFamily="34" charset="0"/>
                <a:cs typeface="Times New Roman" panose="02020603050405020304" pitchFamily="18" charset="0"/>
              </a:rPr>
              <a:t>MDs </a:t>
            </a:r>
            <a:r>
              <a:rPr lang="en-US" sz="800" dirty="0">
                <a:ea typeface="Calibri" panose="020F0502020204030204" pitchFamily="34" charset="0"/>
                <a:cs typeface="Times New Roman" panose="02020603050405020304" pitchFamily="18" charset="0"/>
              </a:rPr>
              <a:t>have experience with both integrations and separations.</a:t>
            </a:r>
          </a:p>
          <a:p>
            <a:pPr marL="117475" marR="0" lvl="0" indent="-117475">
              <a:lnSpc>
                <a:spcPct val="115000"/>
              </a:lnSpc>
              <a:spcBef>
                <a:spcPts val="0"/>
              </a:spcBef>
              <a:spcAft>
                <a:spcPts val="0"/>
              </a:spcAft>
              <a:buFont typeface="Symbol" panose="05050102010706020507" pitchFamily="18" charset="2"/>
              <a:buChar char=""/>
            </a:pPr>
            <a:r>
              <a:rPr lang="en-US" sz="800" dirty="0" smtClean="0">
                <a:ea typeface="Calibri" panose="020F0502020204030204" pitchFamily="34" charset="0"/>
                <a:cs typeface="Times New Roman" panose="02020603050405020304" pitchFamily="18" charset="0"/>
              </a:rPr>
              <a:t>For speed, please feel free to contact both the Primary and Secondary leads at the same time.</a:t>
            </a:r>
          </a:p>
          <a:p>
            <a:pPr marL="117475" indent="-117475">
              <a:lnSpc>
                <a:spcPct val="115000"/>
              </a:lnSpc>
              <a:buFont typeface="Symbol" panose="05050102010706020507" pitchFamily="18" charset="2"/>
              <a:buChar char=""/>
            </a:pPr>
            <a:r>
              <a:rPr lang="en-US" sz="800" dirty="0">
                <a:ea typeface="Calibri" panose="020F0502020204030204" pitchFamily="34" charset="0"/>
                <a:cs typeface="Times New Roman" panose="02020603050405020304" pitchFamily="18" charset="0"/>
              </a:rPr>
              <a:t>Contact John Luce as primary DI lead; copying a local Partner/MD </a:t>
            </a:r>
            <a:r>
              <a:rPr lang="en-US" sz="800" dirty="0" smtClean="0">
                <a:ea typeface="Calibri" panose="020F0502020204030204" pitchFamily="34" charset="0"/>
                <a:cs typeface="Times New Roman" panose="02020603050405020304" pitchFamily="18" charset="0"/>
              </a:rPr>
              <a:t>when </a:t>
            </a:r>
            <a:r>
              <a:rPr lang="en-US" sz="800" dirty="0">
                <a:ea typeface="Calibri" panose="020F0502020204030204" pitchFamily="34" charset="0"/>
                <a:cs typeface="Times New Roman" panose="02020603050405020304" pitchFamily="18" charset="0"/>
              </a:rPr>
              <a:t>appropriate</a:t>
            </a:r>
            <a:r>
              <a:rPr lang="en-US" sz="800" dirty="0" smtClean="0">
                <a:ea typeface="Calibri" panose="020F0502020204030204" pitchFamily="34" charset="0"/>
                <a:cs typeface="Times New Roman" panose="02020603050405020304" pitchFamily="18" charset="0"/>
              </a:rPr>
              <a:t>.  All ISA Partner/MDs have DI experience, but industry alignment takes </a:t>
            </a:r>
            <a:r>
              <a:rPr lang="en-US" sz="800" dirty="0">
                <a:ea typeface="Calibri" panose="020F0502020204030204" pitchFamily="34" charset="0"/>
                <a:cs typeface="Times New Roman" panose="02020603050405020304" pitchFamily="18" charset="0"/>
              </a:rPr>
              <a:t>priority over </a:t>
            </a:r>
            <a:r>
              <a:rPr lang="en-US" sz="800" dirty="0" smtClean="0">
                <a:ea typeface="Calibri" panose="020F0502020204030204" pitchFamily="34" charset="0"/>
                <a:cs typeface="Times New Roman" panose="02020603050405020304" pitchFamily="18" charset="0"/>
              </a:rPr>
              <a:t>geography. </a:t>
            </a:r>
          </a:p>
          <a:p>
            <a:pPr marL="117475" indent="-117475">
              <a:lnSpc>
                <a:spcPct val="115000"/>
              </a:lnSpc>
              <a:buFont typeface="Symbol" panose="05050102010706020507" pitchFamily="18" charset="2"/>
              <a:buChar char=""/>
            </a:pPr>
            <a:r>
              <a:rPr lang="en-US" sz="800" dirty="0" smtClean="0">
                <a:ea typeface="Calibri" panose="020F0502020204030204" pitchFamily="34" charset="0"/>
                <a:cs typeface="Times New Roman" panose="02020603050405020304" pitchFamily="18" charset="0"/>
              </a:rPr>
              <a:t>Please </a:t>
            </a:r>
            <a:r>
              <a:rPr lang="en-US" sz="800" dirty="0">
                <a:ea typeface="Calibri" panose="020F0502020204030204" pitchFamily="34" charset="0"/>
                <a:cs typeface="Times New Roman" panose="02020603050405020304" pitchFamily="18" charset="0"/>
              </a:rPr>
              <a:t>also reference the “T&amp;R Top Accounts by Sector” excel sheet for specific partner/MD </a:t>
            </a:r>
            <a:r>
              <a:rPr lang="en-US" sz="800" dirty="0" smtClean="0">
                <a:ea typeface="Calibri" panose="020F0502020204030204" pitchFamily="34" charset="0"/>
                <a:cs typeface="Times New Roman" panose="02020603050405020304" pitchFamily="18" charset="0"/>
              </a:rPr>
              <a:t>points of contact on certain accounts.</a:t>
            </a:r>
            <a:endParaRPr lang="en-US" sz="800" dirty="0">
              <a:ea typeface="Calibri" panose="020F0502020204030204" pitchFamily="34" charset="0"/>
              <a:cs typeface="Times New Roman" panose="02020603050405020304" pitchFamily="18" charset="0"/>
            </a:endParaRPr>
          </a:p>
        </p:txBody>
      </p:sp>
      <p:sp>
        <p:nvSpPr>
          <p:cNvPr id="21" name="Rectangle 20"/>
          <p:cNvSpPr/>
          <p:nvPr/>
        </p:nvSpPr>
        <p:spPr>
          <a:xfrm>
            <a:off x="4517395" y="5072142"/>
            <a:ext cx="2091640" cy="941796"/>
          </a:xfrm>
          <a:prstGeom prst="rect">
            <a:avLst/>
          </a:prstGeom>
        </p:spPr>
        <p:txBody>
          <a:bodyPr wrap="square">
            <a:spAutoFit/>
          </a:bodyPr>
          <a:lstStyle/>
          <a:p>
            <a:pPr marR="0" lvl="0">
              <a:lnSpc>
                <a:spcPct val="115000"/>
              </a:lnSpc>
              <a:spcBef>
                <a:spcPts val="0"/>
              </a:spcBef>
              <a:spcAft>
                <a:spcPts val="0"/>
              </a:spcAft>
            </a:pPr>
            <a:r>
              <a:rPr lang="en-US" sz="800" b="1" dirty="0" smtClean="0">
                <a:effectLst/>
                <a:ea typeface="Calibri" panose="020F0502020204030204" pitchFamily="34" charset="0"/>
                <a:cs typeface="Times New Roman" panose="02020603050405020304" pitchFamily="18" charset="0"/>
              </a:rPr>
              <a:t>ENR</a:t>
            </a:r>
            <a:r>
              <a:rPr lang="en-US" sz="800" dirty="0" smtClean="0">
                <a:effectLst/>
                <a:ea typeface="Calibri" panose="020F0502020204030204" pitchFamily="34" charset="0"/>
                <a:cs typeface="Times New Roman" panose="02020603050405020304" pitchFamily="18" charset="0"/>
              </a:rPr>
              <a:t> = Energy and Natural Resources</a:t>
            </a:r>
          </a:p>
          <a:p>
            <a:pPr marR="0" lvl="0">
              <a:lnSpc>
                <a:spcPct val="115000"/>
              </a:lnSpc>
              <a:spcBef>
                <a:spcPts val="0"/>
              </a:spcBef>
              <a:spcAft>
                <a:spcPts val="0"/>
              </a:spcAft>
            </a:pPr>
            <a:r>
              <a:rPr lang="en-US" sz="800" b="1" dirty="0" smtClean="0">
                <a:ea typeface="Calibri" panose="020F0502020204030204" pitchFamily="34" charset="0"/>
                <a:cs typeface="Times New Roman" panose="02020603050405020304" pitchFamily="18" charset="0"/>
              </a:rPr>
              <a:t>Chemicals</a:t>
            </a:r>
            <a:r>
              <a:rPr lang="en-US" sz="800" dirty="0" smtClean="0">
                <a:ea typeface="Calibri" panose="020F0502020204030204" pitchFamily="34" charset="0"/>
                <a:cs typeface="Times New Roman" panose="02020603050405020304" pitchFamily="18" charset="0"/>
              </a:rPr>
              <a:t> = Chemicals and Refining</a:t>
            </a:r>
          </a:p>
          <a:p>
            <a:pPr marR="0" lvl="0">
              <a:lnSpc>
                <a:spcPct val="115000"/>
              </a:lnSpc>
              <a:spcBef>
                <a:spcPts val="0"/>
              </a:spcBef>
              <a:spcAft>
                <a:spcPts val="0"/>
              </a:spcAft>
            </a:pPr>
            <a:r>
              <a:rPr lang="en-US" sz="800" b="1" dirty="0" smtClean="0">
                <a:effectLst/>
                <a:ea typeface="Calibri" panose="020F0502020204030204" pitchFamily="34" charset="0"/>
                <a:cs typeface="Times New Roman" panose="02020603050405020304" pitchFamily="18" charset="0"/>
              </a:rPr>
              <a:t>HCLS</a:t>
            </a:r>
            <a:r>
              <a:rPr lang="en-US" sz="800" dirty="0" smtClean="0">
                <a:effectLst/>
                <a:ea typeface="Calibri" panose="020F0502020204030204" pitchFamily="34" charset="0"/>
                <a:cs typeface="Times New Roman" panose="02020603050405020304" pitchFamily="18" charset="0"/>
              </a:rPr>
              <a:t> = Healthcare &amp; Life Sciences</a:t>
            </a:r>
          </a:p>
          <a:p>
            <a:pPr marR="0" lvl="0">
              <a:lnSpc>
                <a:spcPct val="115000"/>
              </a:lnSpc>
              <a:spcBef>
                <a:spcPts val="0"/>
              </a:spcBef>
              <a:spcAft>
                <a:spcPts val="0"/>
              </a:spcAft>
            </a:pPr>
            <a:r>
              <a:rPr lang="en-US" sz="800" b="1" dirty="0" smtClean="0">
                <a:ea typeface="Calibri" panose="020F0502020204030204" pitchFamily="34" charset="0"/>
                <a:cs typeface="Times New Roman" panose="02020603050405020304" pitchFamily="18" charset="0"/>
              </a:rPr>
              <a:t>Med Device </a:t>
            </a:r>
            <a:r>
              <a:rPr lang="en-US" sz="800" dirty="0" smtClean="0">
                <a:ea typeface="Calibri" panose="020F0502020204030204" pitchFamily="34" charset="0"/>
                <a:cs typeface="Times New Roman" panose="02020603050405020304" pitchFamily="18" charset="0"/>
              </a:rPr>
              <a:t>= Implants and Equipment</a:t>
            </a:r>
          </a:p>
          <a:p>
            <a:pPr marR="0" lvl="0">
              <a:lnSpc>
                <a:spcPct val="115000"/>
              </a:lnSpc>
              <a:spcBef>
                <a:spcPts val="0"/>
              </a:spcBef>
              <a:spcAft>
                <a:spcPts val="0"/>
              </a:spcAft>
            </a:pPr>
            <a:r>
              <a:rPr lang="en-US" sz="800" b="1" dirty="0" err="1" smtClean="0">
                <a:ea typeface="Calibri" panose="020F0502020204030204" pitchFamily="34" charset="0"/>
                <a:cs typeface="Times New Roman" panose="02020603050405020304" pitchFamily="18" charset="0"/>
              </a:rPr>
              <a:t>TMT</a:t>
            </a:r>
            <a:r>
              <a:rPr lang="en-US" sz="800" dirty="0" smtClean="0">
                <a:ea typeface="Calibri" panose="020F0502020204030204" pitchFamily="34" charset="0"/>
                <a:cs typeface="Times New Roman" panose="02020603050405020304" pitchFamily="18" charset="0"/>
              </a:rPr>
              <a:t> = Hardware &amp; Software Technology</a:t>
            </a:r>
          </a:p>
          <a:p>
            <a:pPr marR="0" lvl="0">
              <a:lnSpc>
                <a:spcPct val="115000"/>
              </a:lnSpc>
              <a:spcBef>
                <a:spcPts val="0"/>
              </a:spcBef>
              <a:spcAft>
                <a:spcPts val="0"/>
              </a:spcAft>
            </a:pPr>
            <a:r>
              <a:rPr lang="en-US" sz="800" b="1" dirty="0" smtClean="0">
                <a:effectLst/>
                <a:ea typeface="Calibri" panose="020F0502020204030204" pitchFamily="34" charset="0"/>
                <a:cs typeface="Times New Roman" panose="02020603050405020304" pitchFamily="18" charset="0"/>
              </a:rPr>
              <a:t>DI</a:t>
            </a:r>
            <a:r>
              <a:rPr lang="en-US" sz="800" dirty="0" smtClean="0">
                <a:effectLst/>
                <a:ea typeface="Calibri" panose="020F0502020204030204" pitchFamily="34" charset="0"/>
                <a:cs typeface="Times New Roman" panose="02020603050405020304" pitchFamily="18" charset="0"/>
              </a:rPr>
              <a:t> = Broad Diversified Industrials</a:t>
            </a:r>
          </a:p>
        </p:txBody>
      </p:sp>
      <p:sp>
        <p:nvSpPr>
          <p:cNvPr id="22" name="Rectangle 21"/>
          <p:cNvSpPr/>
          <p:nvPr/>
        </p:nvSpPr>
        <p:spPr>
          <a:xfrm>
            <a:off x="6817262" y="5072142"/>
            <a:ext cx="2190938" cy="800219"/>
          </a:xfrm>
          <a:prstGeom prst="rect">
            <a:avLst/>
          </a:prstGeom>
        </p:spPr>
        <p:txBody>
          <a:bodyPr wrap="square">
            <a:spAutoFit/>
          </a:bodyPr>
          <a:lstStyle/>
          <a:p>
            <a:pPr>
              <a:lnSpc>
                <a:spcPct val="115000"/>
              </a:lnSpc>
            </a:pPr>
            <a:r>
              <a:rPr lang="en-US" sz="800" b="1" dirty="0" smtClean="0">
                <a:ea typeface="Calibri" panose="020F0502020204030204" pitchFamily="34" charset="0"/>
                <a:cs typeface="Times New Roman" panose="02020603050405020304" pitchFamily="18" charset="0"/>
              </a:rPr>
              <a:t>A&amp;D</a:t>
            </a:r>
            <a:r>
              <a:rPr lang="en-US" sz="800" dirty="0" smtClean="0">
                <a:ea typeface="Calibri" panose="020F0502020204030204" pitchFamily="34" charset="0"/>
                <a:cs typeface="Times New Roman" panose="02020603050405020304" pitchFamily="18" charset="0"/>
              </a:rPr>
              <a:t> = Aerospace and Defense </a:t>
            </a:r>
          </a:p>
          <a:p>
            <a:pPr marR="0" lvl="0">
              <a:lnSpc>
                <a:spcPct val="115000"/>
              </a:lnSpc>
              <a:spcBef>
                <a:spcPts val="0"/>
              </a:spcBef>
              <a:spcAft>
                <a:spcPts val="0"/>
              </a:spcAft>
            </a:pPr>
            <a:r>
              <a:rPr lang="en-US" sz="800" b="1" dirty="0" smtClean="0">
                <a:effectLst/>
                <a:ea typeface="Calibri" panose="020F0502020204030204" pitchFamily="34" charset="0"/>
                <a:cs typeface="Times New Roman" panose="02020603050405020304" pitchFamily="18" charset="0"/>
              </a:rPr>
              <a:t>Auto</a:t>
            </a:r>
            <a:r>
              <a:rPr lang="en-US" sz="800" dirty="0" smtClean="0">
                <a:effectLst/>
                <a:ea typeface="Calibri" panose="020F0502020204030204" pitchFamily="34" charset="0"/>
                <a:cs typeface="Times New Roman" panose="02020603050405020304" pitchFamily="18" charset="0"/>
              </a:rPr>
              <a:t> = OEMs and Suppliers</a:t>
            </a:r>
          </a:p>
          <a:p>
            <a:pPr marR="0" lvl="0">
              <a:lnSpc>
                <a:spcPct val="115000"/>
              </a:lnSpc>
              <a:spcBef>
                <a:spcPts val="0"/>
              </a:spcBef>
              <a:spcAft>
                <a:spcPts val="0"/>
              </a:spcAft>
            </a:pPr>
            <a:r>
              <a:rPr lang="en-US" sz="800" b="1" dirty="0" smtClean="0">
                <a:effectLst/>
                <a:ea typeface="Calibri" panose="020F0502020204030204" pitchFamily="34" charset="0"/>
                <a:cs typeface="Times New Roman" panose="02020603050405020304" pitchFamily="18" charset="0"/>
              </a:rPr>
              <a:t>FS</a:t>
            </a:r>
            <a:r>
              <a:rPr lang="en-US" sz="800" dirty="0" smtClean="0">
                <a:effectLst/>
                <a:ea typeface="Calibri" panose="020F0502020204030204" pitchFamily="34" charset="0"/>
                <a:cs typeface="Times New Roman" panose="02020603050405020304" pitchFamily="18" charset="0"/>
              </a:rPr>
              <a:t> = All non-banking Financial Services</a:t>
            </a:r>
          </a:p>
          <a:p>
            <a:pPr marR="0" lvl="0">
              <a:lnSpc>
                <a:spcPct val="115000"/>
              </a:lnSpc>
              <a:spcBef>
                <a:spcPts val="0"/>
              </a:spcBef>
              <a:spcAft>
                <a:spcPts val="0"/>
              </a:spcAft>
            </a:pPr>
            <a:r>
              <a:rPr lang="en-US" sz="800" b="1" dirty="0" smtClean="0">
                <a:ea typeface="Calibri" panose="020F0502020204030204" pitchFamily="34" charset="0"/>
                <a:cs typeface="Times New Roman" panose="02020603050405020304" pitchFamily="18" charset="0"/>
              </a:rPr>
              <a:t>Banking</a:t>
            </a:r>
            <a:r>
              <a:rPr lang="en-US" sz="800" dirty="0" smtClean="0">
                <a:ea typeface="Calibri" panose="020F0502020204030204" pitchFamily="34" charset="0"/>
                <a:cs typeface="Times New Roman" panose="02020603050405020304" pitchFamily="18" charset="0"/>
              </a:rPr>
              <a:t> = DA teams with RC on banking</a:t>
            </a:r>
          </a:p>
          <a:p>
            <a:pPr marR="0" lvl="0">
              <a:lnSpc>
                <a:spcPct val="115000"/>
              </a:lnSpc>
              <a:spcBef>
                <a:spcPts val="0"/>
              </a:spcBef>
              <a:spcAft>
                <a:spcPts val="0"/>
              </a:spcAft>
            </a:pPr>
            <a:r>
              <a:rPr lang="en-US" sz="800" b="1" dirty="0" smtClean="0">
                <a:effectLst/>
                <a:ea typeface="Calibri" panose="020F0502020204030204" pitchFamily="34" charset="0"/>
                <a:cs typeface="Times New Roman" panose="02020603050405020304" pitchFamily="18" charset="0"/>
              </a:rPr>
              <a:t>CP</a:t>
            </a:r>
            <a:r>
              <a:rPr lang="en-US" sz="800" dirty="0" smtClean="0">
                <a:effectLst/>
                <a:ea typeface="Calibri" panose="020F0502020204030204" pitchFamily="34" charset="0"/>
                <a:cs typeface="Times New Roman" panose="02020603050405020304" pitchFamily="18" charset="0"/>
              </a:rPr>
              <a:t> = Consumer Products, including Retail</a:t>
            </a:r>
          </a:p>
        </p:txBody>
      </p:sp>
      <p:sp>
        <p:nvSpPr>
          <p:cNvPr id="8" name="Rectangle 7"/>
          <p:cNvSpPr/>
          <p:nvPr/>
        </p:nvSpPr>
        <p:spPr>
          <a:xfrm>
            <a:off x="186663" y="6186036"/>
            <a:ext cx="8718487" cy="269304"/>
          </a:xfrm>
          <a:prstGeom prst="rect">
            <a:avLst/>
          </a:prstGeom>
        </p:spPr>
        <p:txBody>
          <a:bodyPr wrap="square">
            <a:spAutoFit/>
          </a:bodyPr>
          <a:lstStyle/>
          <a:p>
            <a:pPr marR="0" lvl="0" algn="ctr">
              <a:lnSpc>
                <a:spcPct val="115000"/>
              </a:lnSpc>
              <a:spcBef>
                <a:spcPts val="0"/>
              </a:spcBef>
              <a:spcAft>
                <a:spcPts val="0"/>
              </a:spcAft>
            </a:pPr>
            <a:r>
              <a:rPr lang="en-US" sz="1000" b="1" dirty="0">
                <a:solidFill>
                  <a:srgbClr val="002060"/>
                </a:solidFill>
                <a:ea typeface="Calibri" panose="020F0502020204030204" pitchFamily="34" charset="0"/>
                <a:cs typeface="Times New Roman" panose="02020603050405020304" pitchFamily="18" charset="0"/>
              </a:rPr>
              <a:t>When in </a:t>
            </a:r>
            <a:r>
              <a:rPr lang="en-US" sz="1000" b="1" dirty="0" smtClean="0">
                <a:solidFill>
                  <a:srgbClr val="002060"/>
                </a:solidFill>
                <a:ea typeface="Calibri" panose="020F0502020204030204" pitchFamily="34" charset="0"/>
                <a:cs typeface="Times New Roman" panose="02020603050405020304" pitchFamily="18" charset="0"/>
              </a:rPr>
              <a:t>doubt, </a:t>
            </a:r>
            <a:r>
              <a:rPr lang="en-US" sz="1000" b="1" dirty="0">
                <a:solidFill>
                  <a:srgbClr val="002060"/>
                </a:solidFill>
                <a:ea typeface="Calibri" panose="020F0502020204030204" pitchFamily="34" charset="0"/>
                <a:cs typeface="Times New Roman" panose="02020603050405020304" pitchFamily="18" charset="0"/>
              </a:rPr>
              <a:t>please call practice lead Steve Miller (281-216-5016</a:t>
            </a:r>
            <a:r>
              <a:rPr lang="en-US" sz="1000" b="1" dirty="0" smtClean="0">
                <a:solidFill>
                  <a:srgbClr val="002060"/>
                </a:solidFill>
                <a:ea typeface="Calibri" panose="020F0502020204030204" pitchFamily="34" charset="0"/>
                <a:cs typeface="Times New Roman" panose="02020603050405020304" pitchFamily="18" charset="0"/>
              </a:rPr>
              <a:t>),who </a:t>
            </a:r>
            <a:r>
              <a:rPr lang="en-US" sz="1000" b="1" dirty="0">
                <a:solidFill>
                  <a:srgbClr val="002060"/>
                </a:solidFill>
                <a:ea typeface="Calibri" panose="020F0502020204030204" pitchFamily="34" charset="0"/>
                <a:cs typeface="Times New Roman" panose="02020603050405020304" pitchFamily="18" charset="0"/>
              </a:rPr>
              <a:t>can help </a:t>
            </a:r>
            <a:r>
              <a:rPr lang="en-US" sz="1000" b="1" dirty="0" smtClean="0">
                <a:solidFill>
                  <a:srgbClr val="002060"/>
                </a:solidFill>
                <a:ea typeface="Calibri" panose="020F0502020204030204" pitchFamily="34" charset="0"/>
                <a:cs typeface="Times New Roman" panose="02020603050405020304" pitchFamily="18" charset="0"/>
              </a:rPr>
              <a:t>identify the right person and/or accelerate a response.</a:t>
            </a:r>
            <a:endParaRPr lang="en-US" sz="1000" b="1" dirty="0">
              <a:solidFill>
                <a:srgbClr val="00206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0182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13" name="think-cell Slide" r:id="rId5" imgW="270" imgH="270" progId="">
                  <p:embed/>
                </p:oleObj>
              </mc:Choice>
              <mc:Fallback>
                <p:oleObj name="think-cell Slide" r:id="rId5" imgW="270" imgH="27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itle 3"/>
          <p:cNvSpPr txBox="1">
            <a:spLocks/>
          </p:cNvSpPr>
          <p:nvPr/>
        </p:nvSpPr>
        <p:spPr bwMode="gray">
          <a:xfrm>
            <a:off x="2207874" y="116632"/>
            <a:ext cx="6612597" cy="792088"/>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a:spcBef>
                <a:spcPct val="0"/>
              </a:spcBef>
              <a:defRPr/>
            </a:pPr>
            <a:r>
              <a:rPr lang="en-US" b="1" noProof="0" dirty="0" smtClean="0">
                <a:solidFill>
                  <a:schemeClr val="accent4"/>
                </a:solidFill>
                <a:latin typeface="Arial"/>
                <a:ea typeface="+mj-ea"/>
                <a:cs typeface="+mj-cs"/>
              </a:rPr>
              <a:t>KPMG S</a:t>
            </a:r>
            <a:r>
              <a:rPr kumimoji="0" lang="en-US" sz="1800" b="1" i="0" u="none" strike="noStrike" kern="1200" cap="none" spc="0" normalizeH="0" noProof="0" dirty="0" smtClean="0">
                <a:ln>
                  <a:noFill/>
                </a:ln>
                <a:solidFill>
                  <a:schemeClr val="accent4"/>
                </a:solidFill>
                <a:effectLst/>
                <a:uLnTx/>
                <a:uFillTx/>
                <a:latin typeface="Arial"/>
                <a:ea typeface="+mj-ea"/>
                <a:cs typeface="+mj-cs"/>
              </a:rPr>
              <a:t>trategy – 100 Day Plan Key Contacts</a:t>
            </a:r>
          </a:p>
          <a:p>
            <a:pPr lvl="0">
              <a:spcBef>
                <a:spcPct val="0"/>
              </a:spcBef>
              <a:defRPr/>
            </a:pPr>
            <a:r>
              <a:rPr lang="en-US" sz="1600" dirty="0" smtClean="0">
                <a:solidFill>
                  <a:schemeClr val="accent4"/>
                </a:solidFill>
                <a:ea typeface="+mj-ea"/>
                <a:cs typeface="+mj-cs"/>
              </a:rPr>
              <a:t>Partner and MD organization overview</a:t>
            </a:r>
            <a:endParaRPr kumimoji="0" lang="en-US" sz="1800" b="1" i="0" u="none" strike="noStrike" kern="1200" cap="none" spc="0" normalizeH="0" baseline="0" noProof="0" dirty="0">
              <a:ln>
                <a:noFill/>
              </a:ln>
              <a:solidFill>
                <a:schemeClr val="accent4"/>
              </a:solidFill>
              <a:effectLst/>
              <a:uLnTx/>
              <a:uFillTx/>
              <a:latin typeface="Arial"/>
              <a:ea typeface="+mj-ea"/>
              <a:cs typeface="+mj-cs"/>
            </a:endParaRPr>
          </a:p>
        </p:txBody>
      </p:sp>
      <p:sp>
        <p:nvSpPr>
          <p:cNvPr id="5" name="TextBox 4"/>
          <p:cNvSpPr txBox="1"/>
          <p:nvPr/>
        </p:nvSpPr>
        <p:spPr>
          <a:xfrm>
            <a:off x="3543860" y="8118276"/>
            <a:ext cx="4176464" cy="495300"/>
          </a:xfrm>
          <a:prstGeom prst="rect">
            <a:avLst/>
          </a:prstGeom>
          <a:noFill/>
        </p:spPr>
        <p:txBody>
          <a:bodyPr wrap="none" lIns="54000" tIns="54000" rIns="54000" bIns="54000" rtlCol="0">
            <a:noAutofit/>
          </a:bodyPr>
          <a:lstStyle/>
          <a:p>
            <a:r>
              <a:rPr lang="en-US" sz="800" b="1" u="sng" dirty="0" smtClean="0">
                <a:latin typeface="Arial" pitchFamily="34" charset="0"/>
                <a:cs typeface="Arial" pitchFamily="34" charset="0"/>
              </a:rPr>
              <a:t>Legend</a:t>
            </a:r>
            <a:r>
              <a:rPr lang="en-US" sz="800" b="1" dirty="0" smtClean="0">
                <a:latin typeface="Arial" pitchFamily="34" charset="0"/>
                <a:cs typeface="Arial" pitchFamily="34" charset="0"/>
              </a:rPr>
              <a:t>:</a:t>
            </a:r>
            <a:r>
              <a:rPr lang="en-US" sz="800" dirty="0" smtClean="0">
                <a:latin typeface="Arial" pitchFamily="34" charset="0"/>
                <a:cs typeface="Arial" pitchFamily="34" charset="0"/>
              </a:rPr>
              <a:t> </a:t>
            </a:r>
            <a:r>
              <a:rPr lang="en-US" sz="800" dirty="0" smtClean="0">
                <a:sym typeface="Wingdings"/>
              </a:rPr>
              <a:t> </a:t>
            </a:r>
            <a:r>
              <a:rPr lang="en-US" sz="800" dirty="0">
                <a:sym typeface="Wingdings"/>
              </a:rPr>
              <a:t>= </a:t>
            </a:r>
            <a:r>
              <a:rPr lang="en-US" sz="800" dirty="0" smtClean="0">
                <a:sym typeface="Wingdings"/>
              </a:rPr>
              <a:t>Practice Leader</a:t>
            </a:r>
            <a:r>
              <a:rPr lang="en-US" sz="800" dirty="0" smtClean="0"/>
              <a:t> </a:t>
            </a:r>
            <a:r>
              <a:rPr lang="en-US" sz="800" dirty="0" smtClean="0">
                <a:sym typeface="Wingdings"/>
              </a:rPr>
              <a:t> = Strategy Practice </a:t>
            </a:r>
            <a:r>
              <a:rPr lang="en-US" sz="800" dirty="0">
                <a:sym typeface="Wingdings"/>
              </a:rPr>
              <a:t>L</a:t>
            </a:r>
            <a:r>
              <a:rPr lang="en-US" sz="800" dirty="0" smtClean="0">
                <a:sym typeface="Wingdings"/>
              </a:rPr>
              <a:t>eader; </a:t>
            </a:r>
          </a:p>
          <a:p>
            <a:r>
              <a:rPr lang="en-US" sz="800" dirty="0" smtClean="0">
                <a:sym typeface="Wingdings"/>
              </a:rPr>
              <a:t>        (1) = Strategy Leadership Team member</a:t>
            </a:r>
          </a:p>
        </p:txBody>
      </p:sp>
      <p:sp>
        <p:nvSpPr>
          <p:cNvPr id="111" name="Rectangle 110"/>
          <p:cNvSpPr/>
          <p:nvPr/>
        </p:nvSpPr>
        <p:spPr>
          <a:xfrm>
            <a:off x="242045" y="2560726"/>
            <a:ext cx="8640960" cy="3682979"/>
          </a:xfrm>
          <a:prstGeom prst="rect">
            <a:avLst/>
          </a:prstGeom>
          <a:solidFill>
            <a:srgbClr val="E5EAF3"/>
          </a:solidFill>
          <a:ln w="6350">
            <a:solidFill>
              <a:srgbClr val="8099C6"/>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12" name="Rectangle 111"/>
          <p:cNvSpPr/>
          <p:nvPr/>
        </p:nvSpPr>
        <p:spPr>
          <a:xfrm>
            <a:off x="316131" y="2765319"/>
            <a:ext cx="1399032" cy="3412208"/>
          </a:xfrm>
          <a:prstGeom prst="rect">
            <a:avLst/>
          </a:prstGeom>
          <a:solidFill>
            <a:srgbClr val="BFDEE4"/>
          </a:solidFill>
          <a:ln w="6350">
            <a:solidFill>
              <a:srgbClr val="80BEC9"/>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gn="ctr"/>
            <a:r>
              <a:rPr lang="en-US" sz="700" b="1" dirty="0">
                <a:solidFill>
                  <a:schemeClr val="tx2">
                    <a:lumMod val="75000"/>
                  </a:schemeClr>
                </a:solidFill>
              </a:rPr>
              <a:t>FS</a:t>
            </a:r>
          </a:p>
        </p:txBody>
      </p:sp>
      <p:sp>
        <p:nvSpPr>
          <p:cNvPr id="113" name="Rectangle 112"/>
          <p:cNvSpPr/>
          <p:nvPr/>
        </p:nvSpPr>
        <p:spPr>
          <a:xfrm>
            <a:off x="316853" y="5716018"/>
            <a:ext cx="1399032" cy="431583"/>
          </a:xfrm>
          <a:prstGeom prst="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gn="ctr"/>
            <a:endParaRPr lang="en-US" sz="700" b="1" i="1" dirty="0">
              <a:solidFill>
                <a:schemeClr val="tx2">
                  <a:lumMod val="75000"/>
                </a:schemeClr>
              </a:solidFill>
            </a:endParaRPr>
          </a:p>
        </p:txBody>
      </p:sp>
      <p:sp>
        <p:nvSpPr>
          <p:cNvPr id="114" name="Rectangle 113"/>
          <p:cNvSpPr/>
          <p:nvPr/>
        </p:nvSpPr>
        <p:spPr>
          <a:xfrm>
            <a:off x="4597548" y="1136355"/>
            <a:ext cx="4285457" cy="1247110"/>
          </a:xfrm>
          <a:prstGeom prst="rect">
            <a:avLst/>
          </a:prstGeom>
          <a:solidFill>
            <a:srgbClr val="E5EAF3"/>
          </a:solidFill>
          <a:ln w="6350">
            <a:solidFill>
              <a:srgbClr val="4066AA"/>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t"/>
          <a:lstStyle/>
          <a:p>
            <a:pPr lvl="0" algn="ctr"/>
            <a:endParaRPr lang="en-US" sz="1000" b="1" dirty="0" smtClean="0">
              <a:solidFill>
                <a:schemeClr val="tx1"/>
              </a:solidFill>
            </a:endParaRPr>
          </a:p>
        </p:txBody>
      </p:sp>
      <p:sp>
        <p:nvSpPr>
          <p:cNvPr id="115" name="Rectangle 114"/>
          <p:cNvSpPr/>
          <p:nvPr/>
        </p:nvSpPr>
        <p:spPr>
          <a:xfrm>
            <a:off x="1753248" y="2765319"/>
            <a:ext cx="2699199" cy="3411119"/>
          </a:xfrm>
          <a:prstGeom prst="rect">
            <a:avLst/>
          </a:prstGeom>
          <a:solidFill>
            <a:srgbClr val="D3CFB8"/>
          </a:solidFill>
          <a:ln w="6350">
            <a:solidFill>
              <a:srgbClr val="BDB694"/>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t"/>
          <a:lstStyle/>
          <a:p>
            <a:pPr lvl="0" algn="ctr"/>
            <a:r>
              <a:rPr lang="en-US" sz="700" b="1" dirty="0" smtClean="0">
                <a:solidFill>
                  <a:srgbClr val="A79E70"/>
                </a:solidFill>
              </a:rPr>
              <a:t>HCLS</a:t>
            </a:r>
            <a:endParaRPr lang="en-US" sz="700" dirty="0" smtClean="0">
              <a:solidFill>
                <a:srgbClr val="A79E70"/>
              </a:solidFill>
            </a:endParaRPr>
          </a:p>
        </p:txBody>
      </p:sp>
      <p:sp>
        <p:nvSpPr>
          <p:cNvPr id="116" name="Rectangle 115"/>
          <p:cNvSpPr/>
          <p:nvPr/>
        </p:nvSpPr>
        <p:spPr>
          <a:xfrm>
            <a:off x="4498138" y="2765319"/>
            <a:ext cx="1399032" cy="3395765"/>
          </a:xfrm>
          <a:prstGeom prst="rect">
            <a:avLst/>
          </a:prstGeom>
          <a:solidFill>
            <a:srgbClr val="DEEDBF"/>
          </a:solidFill>
          <a:ln w="6350">
            <a:solidFill>
              <a:srgbClr val="BDDC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27432" rIns="0" bIns="27432" rtlCol="0" anchor="t"/>
          <a:lstStyle/>
          <a:p>
            <a:pPr algn="ctr"/>
            <a:r>
              <a:rPr lang="en-US" sz="700" b="1" dirty="0" err="1">
                <a:solidFill>
                  <a:schemeClr val="accent3">
                    <a:lumMod val="75000"/>
                  </a:schemeClr>
                </a:solidFill>
              </a:rPr>
              <a:t>ENR</a:t>
            </a:r>
            <a:endParaRPr lang="en-US" sz="700" b="1" dirty="0">
              <a:solidFill>
                <a:schemeClr val="accent3">
                  <a:lumMod val="75000"/>
                </a:schemeClr>
              </a:solidFill>
            </a:endParaRPr>
          </a:p>
        </p:txBody>
      </p:sp>
      <p:sp>
        <p:nvSpPr>
          <p:cNvPr id="117" name="Rectangle 116"/>
          <p:cNvSpPr/>
          <p:nvPr/>
        </p:nvSpPr>
        <p:spPr>
          <a:xfrm>
            <a:off x="5945377" y="2765318"/>
            <a:ext cx="1399032" cy="1379119"/>
          </a:xfrm>
          <a:prstGeom prst="rect">
            <a:avLst/>
          </a:prstGeom>
          <a:solidFill>
            <a:schemeClr val="bg1">
              <a:lumMod val="85000"/>
            </a:schemeClr>
          </a:solidFill>
          <a:ln w="6350">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t"/>
          <a:lstStyle/>
          <a:p>
            <a:pPr algn="ctr">
              <a:spcBef>
                <a:spcPts val="200"/>
              </a:spcBef>
            </a:pPr>
            <a:r>
              <a:rPr lang="en-US" sz="700" b="1" dirty="0" err="1">
                <a:solidFill>
                  <a:schemeClr val="bg2">
                    <a:lumMod val="75000"/>
                  </a:schemeClr>
                </a:solidFill>
              </a:rPr>
              <a:t>C&amp;R</a:t>
            </a:r>
            <a:endParaRPr lang="en-US" sz="700" b="1" dirty="0">
              <a:solidFill>
                <a:schemeClr val="bg2">
                  <a:lumMod val="75000"/>
                </a:schemeClr>
              </a:solidFill>
              <a:sym typeface="Wingdings"/>
            </a:endParaRPr>
          </a:p>
        </p:txBody>
      </p:sp>
      <p:sp>
        <p:nvSpPr>
          <p:cNvPr id="118" name="Rectangle 117"/>
          <p:cNvSpPr/>
          <p:nvPr/>
        </p:nvSpPr>
        <p:spPr>
          <a:xfrm>
            <a:off x="3646746" y="2420974"/>
            <a:ext cx="1831559" cy="246391"/>
          </a:xfrm>
          <a:prstGeom prst="rect">
            <a:avLst/>
          </a:prstGeom>
          <a:solidFill>
            <a:srgbClr val="4066AA"/>
          </a:solid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45720" rIns="54000" bIns="45720" rtlCol="0" anchor="ctr"/>
          <a:lstStyle/>
          <a:p>
            <a:pPr lvl="0" algn="ctr"/>
            <a:r>
              <a:rPr lang="en-US" sz="900" b="1" dirty="0" smtClean="0">
                <a:solidFill>
                  <a:schemeClr val="bg1"/>
                </a:solidFill>
              </a:rPr>
              <a:t>Industry Specialties</a:t>
            </a:r>
          </a:p>
        </p:txBody>
      </p:sp>
      <p:sp>
        <p:nvSpPr>
          <p:cNvPr id="119" name="TextBox 118"/>
          <p:cNvSpPr txBox="1"/>
          <p:nvPr/>
        </p:nvSpPr>
        <p:spPr>
          <a:xfrm>
            <a:off x="7339262" y="6246827"/>
            <a:ext cx="1543743" cy="232165"/>
          </a:xfrm>
          <a:prstGeom prst="rect">
            <a:avLst/>
          </a:prstGeom>
          <a:noFill/>
        </p:spPr>
        <p:txBody>
          <a:bodyPr wrap="none" lIns="54000" tIns="54000" rIns="54000" bIns="54000" rtlCol="0">
            <a:spAutoFit/>
          </a:bodyPr>
          <a:lstStyle/>
          <a:p>
            <a:r>
              <a:rPr lang="en-US" sz="800" b="1" dirty="0" smtClean="0">
                <a:latin typeface="Arial" pitchFamily="34" charset="0"/>
                <a:cs typeface="Arial" pitchFamily="34" charset="0"/>
              </a:rPr>
              <a:t>Legend:</a:t>
            </a:r>
            <a:r>
              <a:rPr lang="en-US" sz="800" dirty="0" smtClean="0">
                <a:latin typeface="Arial" pitchFamily="34" charset="0"/>
                <a:cs typeface="Arial" pitchFamily="34" charset="0"/>
              </a:rPr>
              <a:t> </a:t>
            </a:r>
            <a:r>
              <a:rPr lang="en-US" sz="800" b="1" dirty="0" smtClean="0">
                <a:solidFill>
                  <a:srgbClr val="C84E00"/>
                </a:solidFill>
                <a:sym typeface="Wingdings"/>
              </a:rPr>
              <a:t> </a:t>
            </a:r>
            <a:r>
              <a:rPr lang="en-US" sz="800" b="1" dirty="0">
                <a:solidFill>
                  <a:srgbClr val="C84E00"/>
                </a:solidFill>
                <a:sym typeface="Wingdings"/>
              </a:rPr>
              <a:t>= </a:t>
            </a:r>
            <a:r>
              <a:rPr lang="en-US" sz="800" b="1" dirty="0" smtClean="0">
                <a:solidFill>
                  <a:srgbClr val="C84E00"/>
                </a:solidFill>
                <a:sym typeface="Wingdings"/>
              </a:rPr>
              <a:t>Practice Leader</a:t>
            </a:r>
            <a:endParaRPr lang="en-US" sz="800" dirty="0" smtClean="0">
              <a:sym typeface="Wingdings"/>
            </a:endParaRPr>
          </a:p>
        </p:txBody>
      </p:sp>
      <p:sp>
        <p:nvSpPr>
          <p:cNvPr id="120" name="Rectangle 119"/>
          <p:cNvSpPr/>
          <p:nvPr/>
        </p:nvSpPr>
        <p:spPr>
          <a:xfrm>
            <a:off x="242045" y="1144494"/>
            <a:ext cx="4274472" cy="1247130"/>
          </a:xfrm>
          <a:prstGeom prst="rect">
            <a:avLst/>
          </a:prstGeom>
          <a:solidFill>
            <a:srgbClr val="E5EAF3"/>
          </a:solidFill>
          <a:ln w="6350">
            <a:solidFill>
              <a:srgbClr val="4066AA"/>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t"/>
          <a:lstStyle/>
          <a:p>
            <a:pPr lvl="0" algn="ctr"/>
            <a:endParaRPr lang="en-US" sz="1000" b="1" dirty="0" smtClean="0">
              <a:solidFill>
                <a:schemeClr val="tx1"/>
              </a:solidFill>
            </a:endParaRPr>
          </a:p>
        </p:txBody>
      </p:sp>
      <p:sp>
        <p:nvSpPr>
          <p:cNvPr id="121" name="Rectangle 120"/>
          <p:cNvSpPr/>
          <p:nvPr/>
        </p:nvSpPr>
        <p:spPr>
          <a:xfrm>
            <a:off x="7404506" y="2765318"/>
            <a:ext cx="1399032" cy="3398419"/>
          </a:xfrm>
          <a:prstGeom prst="rect">
            <a:avLst/>
          </a:prstGeom>
          <a:solidFill>
            <a:srgbClr val="F1D3BF"/>
          </a:solidFill>
          <a:ln w="6350">
            <a:solidFill>
              <a:srgbClr val="E3A7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t"/>
          <a:lstStyle/>
          <a:p>
            <a:pPr lvl="0" algn="ctr"/>
            <a:r>
              <a:rPr lang="en-US" sz="700" b="1" dirty="0" smtClean="0">
                <a:solidFill>
                  <a:schemeClr val="accent5">
                    <a:lumMod val="75000"/>
                  </a:schemeClr>
                </a:solidFill>
              </a:rPr>
              <a:t>Industrial Markets</a:t>
            </a:r>
          </a:p>
        </p:txBody>
      </p:sp>
      <p:sp>
        <p:nvSpPr>
          <p:cNvPr id="122" name="Rectangle 121"/>
          <p:cNvSpPr/>
          <p:nvPr/>
        </p:nvSpPr>
        <p:spPr>
          <a:xfrm>
            <a:off x="7443876" y="5564849"/>
            <a:ext cx="1353312" cy="135422"/>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20040" tIns="27432" rIns="54000" bIns="0" rtlCol="0" anchor="t">
            <a:spAutoFit/>
          </a:bodyPr>
          <a:lstStyle/>
          <a:p>
            <a:pPr lvl="1" indent="-169863">
              <a:spcAft>
                <a:spcPts val="200"/>
              </a:spcAft>
              <a:tabLst>
                <a:tab pos="227013" algn="l"/>
              </a:tabLst>
            </a:pPr>
            <a:r>
              <a:rPr lang="en-US" sz="700" b="1" i="1" dirty="0" smtClean="0">
                <a:solidFill>
                  <a:schemeClr val="accent5">
                    <a:lumMod val="75000"/>
                  </a:schemeClr>
                </a:solidFill>
              </a:rPr>
              <a:t>A&amp;D</a:t>
            </a:r>
          </a:p>
        </p:txBody>
      </p:sp>
      <p:sp>
        <p:nvSpPr>
          <p:cNvPr id="123" name="Rectangle 122"/>
          <p:cNvSpPr/>
          <p:nvPr/>
        </p:nvSpPr>
        <p:spPr>
          <a:xfrm>
            <a:off x="5945377" y="4183035"/>
            <a:ext cx="1399032" cy="1980704"/>
          </a:xfrm>
          <a:prstGeom prst="rect">
            <a:avLst/>
          </a:prstGeom>
          <a:solidFill>
            <a:srgbClr val="E7CBCE"/>
          </a:solidFill>
          <a:ln w="6350">
            <a:solidFill>
              <a:srgbClr val="CF989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t"/>
          <a:lstStyle/>
          <a:p>
            <a:pPr lvl="0" algn="ctr"/>
            <a:r>
              <a:rPr lang="en-US" sz="700" b="1" dirty="0" smtClean="0">
                <a:solidFill>
                  <a:srgbClr val="9E3039"/>
                </a:solidFill>
              </a:rPr>
              <a:t>TMT</a:t>
            </a:r>
          </a:p>
          <a:p>
            <a:pPr lvl="0" algn="ctr"/>
            <a:endParaRPr lang="en-US" sz="700" dirty="0" smtClean="0">
              <a:solidFill>
                <a:schemeClr val="tx1"/>
              </a:solidFill>
            </a:endParaRPr>
          </a:p>
          <a:p>
            <a:pPr algn="ctr"/>
            <a:endParaRPr lang="en-US" sz="700" dirty="0">
              <a:solidFill>
                <a:schemeClr val="tx1"/>
              </a:solidFill>
            </a:endParaRPr>
          </a:p>
          <a:p>
            <a:pPr lvl="0" algn="ctr"/>
            <a:endParaRPr lang="en-US" sz="700" b="1" dirty="0">
              <a:solidFill>
                <a:schemeClr val="tx1"/>
              </a:solidFill>
            </a:endParaRPr>
          </a:p>
        </p:txBody>
      </p:sp>
      <p:sp>
        <p:nvSpPr>
          <p:cNvPr id="126" name="Rectangle 125"/>
          <p:cNvSpPr/>
          <p:nvPr/>
        </p:nvSpPr>
        <p:spPr>
          <a:xfrm>
            <a:off x="5993502" y="4347147"/>
            <a:ext cx="1307592" cy="190992"/>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lvl="0" algn="ctr">
              <a:spcAft>
                <a:spcPts val="200"/>
              </a:spcAft>
            </a:pPr>
            <a:r>
              <a:rPr lang="en-US" sz="700" b="1" i="1" dirty="0" smtClean="0">
                <a:solidFill>
                  <a:srgbClr val="9E3039"/>
                </a:solidFill>
              </a:rPr>
              <a:t>Tech</a:t>
            </a:r>
          </a:p>
          <a:p>
            <a:pPr lvl="0" algn="ctr"/>
            <a:endParaRPr lang="en-US" sz="700" dirty="0" smtClean="0">
              <a:solidFill>
                <a:schemeClr val="tx1"/>
              </a:solidFill>
            </a:endParaRPr>
          </a:p>
        </p:txBody>
      </p:sp>
      <p:sp>
        <p:nvSpPr>
          <p:cNvPr id="127" name="Rectangle 126"/>
          <p:cNvSpPr/>
          <p:nvPr/>
        </p:nvSpPr>
        <p:spPr>
          <a:xfrm>
            <a:off x="4065963" y="1068966"/>
            <a:ext cx="1685891" cy="453329"/>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t"/>
          <a:lstStyle/>
          <a:p>
            <a:pPr>
              <a:spcBef>
                <a:spcPts val="300"/>
              </a:spcBef>
            </a:pPr>
            <a:endParaRPr lang="en-US" sz="800" b="1" dirty="0" smtClean="0">
              <a:solidFill>
                <a:schemeClr val="accent4"/>
              </a:solidFill>
            </a:endParaRPr>
          </a:p>
        </p:txBody>
      </p:sp>
      <p:sp>
        <p:nvSpPr>
          <p:cNvPr id="129" name="Rectangle 128"/>
          <p:cNvSpPr/>
          <p:nvPr/>
        </p:nvSpPr>
        <p:spPr>
          <a:xfrm>
            <a:off x="5978754" y="3545919"/>
            <a:ext cx="1322340" cy="562842"/>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20040" tIns="27432" rIns="0" bIns="27432" rtlCol="0" anchor="t"/>
          <a:lstStyle/>
          <a:p>
            <a:pPr marL="90488" indent="196850"/>
            <a:r>
              <a:rPr lang="en-US" sz="700" b="1" i="1" dirty="0" smtClean="0">
                <a:solidFill>
                  <a:schemeClr val="tx1">
                    <a:lumMod val="65000"/>
                    <a:lumOff val="35000"/>
                  </a:schemeClr>
                </a:solidFill>
              </a:rPr>
              <a:t>CPG</a:t>
            </a:r>
            <a:endParaRPr lang="en-US" sz="700" b="1" i="1" dirty="0">
              <a:solidFill>
                <a:schemeClr val="tx1">
                  <a:lumMod val="65000"/>
                  <a:lumOff val="35000"/>
                </a:schemeClr>
              </a:solidFill>
            </a:endParaRPr>
          </a:p>
        </p:txBody>
      </p:sp>
      <p:sp>
        <p:nvSpPr>
          <p:cNvPr id="130" name="Rectangle 129"/>
          <p:cNvSpPr/>
          <p:nvPr/>
        </p:nvSpPr>
        <p:spPr>
          <a:xfrm>
            <a:off x="3133699" y="2974917"/>
            <a:ext cx="1280160" cy="716040"/>
          </a:xfrm>
          <a:prstGeom prst="rect">
            <a:avLst/>
          </a:prstGeom>
          <a:solidFill>
            <a:srgbClr val="E9E7DB"/>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t"/>
          <a:lstStyle/>
          <a:p>
            <a:pPr lvl="0" algn="ctr"/>
            <a:r>
              <a:rPr lang="en-US" sz="700" b="1" dirty="0" err="1" smtClean="0">
                <a:solidFill>
                  <a:schemeClr val="accent2">
                    <a:lumMod val="75000"/>
                  </a:schemeClr>
                </a:solidFill>
              </a:rPr>
              <a:t>Payors</a:t>
            </a:r>
            <a:endParaRPr lang="en-US" sz="700" b="1" dirty="0" smtClean="0">
              <a:solidFill>
                <a:schemeClr val="accent2">
                  <a:lumMod val="75000"/>
                </a:schemeClr>
              </a:solidFill>
            </a:endParaRPr>
          </a:p>
        </p:txBody>
      </p:sp>
      <p:sp>
        <p:nvSpPr>
          <p:cNvPr id="131" name="Rectangle 130"/>
          <p:cNvSpPr/>
          <p:nvPr/>
        </p:nvSpPr>
        <p:spPr>
          <a:xfrm>
            <a:off x="3133700" y="3738678"/>
            <a:ext cx="1280160" cy="2386810"/>
          </a:xfrm>
          <a:prstGeom prst="rect">
            <a:avLst/>
          </a:prstGeom>
          <a:solidFill>
            <a:srgbClr val="E9E7DB"/>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18288" rIns="54000" bIns="0" rtlCol="0" anchor="t"/>
          <a:lstStyle/>
          <a:p>
            <a:pPr lvl="0" algn="ctr"/>
            <a:r>
              <a:rPr lang="en-US" sz="700" b="1" dirty="0" smtClean="0">
                <a:solidFill>
                  <a:schemeClr val="accent2">
                    <a:lumMod val="75000"/>
                  </a:schemeClr>
                </a:solidFill>
              </a:rPr>
              <a:t>Providers</a:t>
            </a:r>
            <a:endParaRPr lang="en-US" sz="700" dirty="0">
              <a:solidFill>
                <a:schemeClr val="accent2">
                  <a:lumMod val="75000"/>
                </a:schemeClr>
              </a:solidFill>
            </a:endParaRPr>
          </a:p>
        </p:txBody>
      </p:sp>
      <p:sp>
        <p:nvSpPr>
          <p:cNvPr id="132" name="Rectangle 131"/>
          <p:cNvSpPr/>
          <p:nvPr/>
        </p:nvSpPr>
        <p:spPr>
          <a:xfrm>
            <a:off x="1793348" y="2974917"/>
            <a:ext cx="1280160" cy="3150571"/>
          </a:xfrm>
          <a:prstGeom prst="rect">
            <a:avLst/>
          </a:prstGeom>
          <a:solidFill>
            <a:srgbClr val="E9E7DB"/>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27432" rIns="54000" bIns="0" rtlCol="0" anchor="t"/>
          <a:lstStyle/>
          <a:p>
            <a:pPr lvl="0" algn="ctr">
              <a:spcAft>
                <a:spcPts val="200"/>
              </a:spcAft>
            </a:pPr>
            <a:r>
              <a:rPr lang="en-US" sz="700" b="1" i="1" dirty="0" err="1" smtClean="0">
                <a:solidFill>
                  <a:schemeClr val="accent2">
                    <a:lumMod val="75000"/>
                  </a:schemeClr>
                </a:solidFill>
              </a:rPr>
              <a:t>Pharma</a:t>
            </a:r>
            <a:endParaRPr lang="en-US" sz="700" b="1" i="1" dirty="0" smtClean="0">
              <a:solidFill>
                <a:schemeClr val="accent2">
                  <a:lumMod val="75000"/>
                </a:schemeClr>
              </a:solidFill>
            </a:endParaRPr>
          </a:p>
        </p:txBody>
      </p:sp>
      <p:sp>
        <p:nvSpPr>
          <p:cNvPr id="134" name="Rectangle 133"/>
          <p:cNvSpPr/>
          <p:nvPr/>
        </p:nvSpPr>
        <p:spPr>
          <a:xfrm>
            <a:off x="4547988" y="5465557"/>
            <a:ext cx="1331809" cy="598145"/>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20040" tIns="27432" rIns="54000" bIns="0" rtlCol="0" anchor="t"/>
          <a:lstStyle/>
          <a:p>
            <a:pPr lvl="0" algn="ctr">
              <a:spcAft>
                <a:spcPts val="200"/>
              </a:spcAft>
            </a:pPr>
            <a:endParaRPr lang="en-US" sz="700" i="1" dirty="0">
              <a:solidFill>
                <a:schemeClr val="tx1"/>
              </a:solidFill>
              <a:latin typeface="Arial" pitchFamily="34" charset="0"/>
              <a:cs typeface="Arial" pitchFamily="34" charset="0"/>
            </a:endParaRPr>
          </a:p>
        </p:txBody>
      </p:sp>
      <p:sp>
        <p:nvSpPr>
          <p:cNvPr id="137" name="Rectangle 136"/>
          <p:cNvSpPr/>
          <p:nvPr/>
        </p:nvSpPr>
        <p:spPr>
          <a:xfrm>
            <a:off x="4515425" y="3517902"/>
            <a:ext cx="1354447" cy="172558"/>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lvl="0" algn="ctr">
              <a:spcAft>
                <a:spcPts val="200"/>
              </a:spcAft>
            </a:pPr>
            <a:r>
              <a:rPr lang="en-US" sz="700" b="1" i="1" dirty="0" smtClean="0">
                <a:solidFill>
                  <a:schemeClr val="accent3">
                    <a:lumMod val="75000"/>
                  </a:schemeClr>
                </a:solidFill>
              </a:rPr>
              <a:t>Oil &amp; Gas</a:t>
            </a:r>
            <a:endParaRPr lang="en-US" sz="700" dirty="0">
              <a:solidFill>
                <a:schemeClr val="accent3">
                  <a:lumMod val="75000"/>
                </a:schemeClr>
              </a:solidFill>
            </a:endParaRPr>
          </a:p>
        </p:txBody>
      </p:sp>
      <p:sp>
        <p:nvSpPr>
          <p:cNvPr id="138" name="Rectangle 137"/>
          <p:cNvSpPr/>
          <p:nvPr/>
        </p:nvSpPr>
        <p:spPr>
          <a:xfrm>
            <a:off x="799610" y="5821627"/>
            <a:ext cx="725124" cy="286679"/>
          </a:xfrm>
          <a:prstGeom prst="rect">
            <a:avLst/>
          </a:prstGeom>
          <a:no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27432" rIns="0" bIns="27432" rtlCol="0" anchor="t"/>
          <a:lstStyle/>
          <a:p>
            <a:r>
              <a:rPr lang="en-US" sz="700" dirty="0" smtClean="0">
                <a:solidFill>
                  <a:schemeClr val="tx1"/>
                </a:solidFill>
              </a:rPr>
              <a:t>Tom Nodine</a:t>
            </a:r>
          </a:p>
          <a:p>
            <a:r>
              <a:rPr lang="en-US" sz="700" i="1" dirty="0" smtClean="0">
                <a:solidFill>
                  <a:schemeClr val="tx1"/>
                </a:solidFill>
              </a:rPr>
              <a:t>Partner</a:t>
            </a:r>
          </a:p>
        </p:txBody>
      </p:sp>
      <p:sp>
        <p:nvSpPr>
          <p:cNvPr id="152" name="TextBox 151"/>
          <p:cNvSpPr txBox="1"/>
          <p:nvPr/>
        </p:nvSpPr>
        <p:spPr>
          <a:xfrm>
            <a:off x="1444985" y="976110"/>
            <a:ext cx="1828800" cy="244445"/>
          </a:xfrm>
          <a:prstGeom prst="rect">
            <a:avLst/>
          </a:prstGeom>
          <a:solidFill>
            <a:srgbClr val="4066AA"/>
          </a:solidFill>
        </p:spPr>
        <p:txBody>
          <a:bodyPr wrap="square" lIns="54000" tIns="54000" rIns="54000" bIns="54000" rtlCol="0">
            <a:noAutofit/>
          </a:bodyPr>
          <a:lstStyle/>
          <a:p>
            <a:pPr lvl="0" algn="ctr"/>
            <a:r>
              <a:rPr lang="en-US" sz="900" b="1" dirty="0" smtClean="0">
                <a:solidFill>
                  <a:schemeClr val="bg1"/>
                </a:solidFill>
              </a:rPr>
              <a:t>M&amp;A Strategy</a:t>
            </a:r>
            <a:endParaRPr lang="en-US" sz="900" dirty="0" smtClean="0">
              <a:solidFill>
                <a:schemeClr val="bg1"/>
              </a:solidFill>
              <a:latin typeface="Arial" pitchFamily="34" charset="0"/>
              <a:cs typeface="Arial" pitchFamily="34" charset="0"/>
            </a:endParaRPr>
          </a:p>
        </p:txBody>
      </p:sp>
      <p:sp>
        <p:nvSpPr>
          <p:cNvPr id="153" name="Rectangle 152"/>
          <p:cNvSpPr/>
          <p:nvPr/>
        </p:nvSpPr>
        <p:spPr>
          <a:xfrm>
            <a:off x="4653987" y="1538327"/>
            <a:ext cx="1325880" cy="541755"/>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18288" rIns="0" bIns="18288" rtlCol="0" anchor="ctr" anchorCtr="0"/>
          <a:lstStyle/>
          <a:p>
            <a:r>
              <a:rPr lang="en-US" sz="700" dirty="0">
                <a:solidFill>
                  <a:schemeClr val="tx1"/>
                </a:solidFill>
              </a:rPr>
              <a:t>Sig Shirodkar</a:t>
            </a:r>
            <a:endParaRPr lang="en-US" sz="700" dirty="0" smtClean="0">
              <a:solidFill>
                <a:schemeClr val="tx1"/>
              </a:solidFill>
            </a:endParaRPr>
          </a:p>
          <a:p>
            <a:r>
              <a:rPr lang="en-US" sz="700" b="1" dirty="0">
                <a:solidFill>
                  <a:schemeClr val="tx1"/>
                </a:solidFill>
              </a:rPr>
              <a:t>Org Strategy</a:t>
            </a:r>
            <a:endParaRPr lang="en-US" sz="700" b="1" dirty="0" smtClean="0">
              <a:solidFill>
                <a:schemeClr val="tx1"/>
              </a:solidFill>
            </a:endParaRPr>
          </a:p>
          <a:p>
            <a:r>
              <a:rPr lang="en-US" sz="700" dirty="0" smtClean="0">
                <a:solidFill>
                  <a:schemeClr val="tx1"/>
                </a:solidFill>
              </a:rPr>
              <a:t>Partner</a:t>
            </a:r>
          </a:p>
          <a:p>
            <a:r>
              <a:rPr lang="en-US" sz="700" dirty="0" smtClean="0">
                <a:solidFill>
                  <a:schemeClr val="tx1"/>
                </a:solidFill>
              </a:rPr>
              <a:t>973-912-6536</a:t>
            </a:r>
          </a:p>
          <a:p>
            <a:r>
              <a:rPr lang="en-US" sz="700" dirty="0" smtClean="0">
                <a:solidFill>
                  <a:schemeClr val="tx1"/>
                </a:solidFill>
              </a:rPr>
              <a:t>Short Hills, NJ</a:t>
            </a:r>
            <a:endParaRPr lang="en-US" sz="700" dirty="0">
              <a:solidFill>
                <a:schemeClr val="tx1"/>
              </a:solidFill>
            </a:endParaRPr>
          </a:p>
        </p:txBody>
      </p:sp>
      <p:sp>
        <p:nvSpPr>
          <p:cNvPr id="154" name="Rectangle 153"/>
          <p:cNvSpPr/>
          <p:nvPr/>
        </p:nvSpPr>
        <p:spPr>
          <a:xfrm>
            <a:off x="6080265" y="1538327"/>
            <a:ext cx="1325880" cy="541755"/>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18288" rIns="0" bIns="18288" rtlCol="0" anchor="ctr" anchorCtr="0"/>
          <a:lstStyle/>
          <a:p>
            <a:r>
              <a:rPr lang="en-US" sz="700" dirty="0">
                <a:solidFill>
                  <a:schemeClr val="tx1"/>
                </a:solidFill>
              </a:rPr>
              <a:t>Karen Avery</a:t>
            </a:r>
            <a:endParaRPr lang="en-US" sz="700" dirty="0" smtClean="0">
              <a:solidFill>
                <a:schemeClr val="tx1"/>
              </a:solidFill>
            </a:endParaRPr>
          </a:p>
          <a:p>
            <a:r>
              <a:rPr lang="en-US" sz="700" b="1" dirty="0">
                <a:solidFill>
                  <a:schemeClr val="tx1"/>
                </a:solidFill>
              </a:rPr>
              <a:t>Risk &amp; </a:t>
            </a:r>
            <a:r>
              <a:rPr lang="en-US" sz="700" b="1" dirty="0" smtClean="0">
                <a:solidFill>
                  <a:schemeClr val="tx1"/>
                </a:solidFill>
              </a:rPr>
              <a:t>Regulatory</a:t>
            </a:r>
          </a:p>
          <a:p>
            <a:r>
              <a:rPr lang="en-US" sz="700" dirty="0" smtClean="0">
                <a:solidFill>
                  <a:schemeClr val="tx1"/>
                </a:solidFill>
              </a:rPr>
              <a:t>Partner</a:t>
            </a:r>
          </a:p>
          <a:p>
            <a:r>
              <a:rPr lang="en-US" sz="700" dirty="0" smtClean="0">
                <a:solidFill>
                  <a:schemeClr val="tx1"/>
                </a:solidFill>
              </a:rPr>
              <a:t>212-954-4550</a:t>
            </a:r>
          </a:p>
          <a:p>
            <a:r>
              <a:rPr lang="en-US" sz="700" dirty="0" smtClean="0">
                <a:solidFill>
                  <a:schemeClr val="tx1"/>
                </a:solidFill>
              </a:rPr>
              <a:t>New York, NY</a:t>
            </a:r>
            <a:endParaRPr lang="en-US" sz="700" dirty="0">
              <a:solidFill>
                <a:schemeClr val="tx1"/>
              </a:solidFill>
            </a:endParaRPr>
          </a:p>
        </p:txBody>
      </p:sp>
      <p:sp>
        <p:nvSpPr>
          <p:cNvPr id="155" name="TextBox 154"/>
          <p:cNvSpPr txBox="1"/>
          <p:nvPr/>
        </p:nvSpPr>
        <p:spPr>
          <a:xfrm>
            <a:off x="3630734" y="4452308"/>
            <a:ext cx="765914" cy="430887"/>
          </a:xfrm>
          <a:prstGeom prst="rect">
            <a:avLst/>
          </a:prstGeom>
          <a:noFill/>
        </p:spPr>
        <p:txBody>
          <a:bodyPr wrap="square" lIns="0" tIns="0" rIns="0" bIns="0" rtlCol="0" anchor="t" anchorCtr="0">
            <a:spAutoFit/>
          </a:bodyPr>
          <a:lstStyle/>
          <a:p>
            <a:r>
              <a:rPr lang="en-US" sz="700" dirty="0" smtClean="0"/>
              <a:t>Alex White</a:t>
            </a:r>
          </a:p>
          <a:p>
            <a:r>
              <a:rPr lang="en-US" sz="700" i="1" dirty="0" smtClean="0"/>
              <a:t>Managing Director</a:t>
            </a:r>
          </a:p>
          <a:p>
            <a:r>
              <a:rPr lang="en-US" sz="700" dirty="0" smtClean="0">
                <a:latin typeface="Arial" pitchFamily="34" charset="0"/>
                <a:cs typeface="Arial" pitchFamily="34" charset="0"/>
              </a:rPr>
              <a:t>212-954-2815</a:t>
            </a:r>
          </a:p>
          <a:p>
            <a:r>
              <a:rPr lang="en-US" sz="700" dirty="0" smtClean="0">
                <a:latin typeface="Arial" pitchFamily="34" charset="0"/>
                <a:cs typeface="Arial" pitchFamily="34" charset="0"/>
              </a:rPr>
              <a:t>New York, NY</a:t>
            </a:r>
          </a:p>
        </p:txBody>
      </p:sp>
      <p:sp>
        <p:nvSpPr>
          <p:cNvPr id="159" name="TextBox 158"/>
          <p:cNvSpPr txBox="1"/>
          <p:nvPr/>
        </p:nvSpPr>
        <p:spPr>
          <a:xfrm>
            <a:off x="3628697" y="4989080"/>
            <a:ext cx="809343" cy="430887"/>
          </a:xfrm>
          <a:prstGeom prst="rect">
            <a:avLst/>
          </a:prstGeom>
          <a:noFill/>
        </p:spPr>
        <p:txBody>
          <a:bodyPr wrap="square" lIns="0" tIns="0" rIns="0" bIns="0" rtlCol="0" anchor="t" anchorCtr="0">
            <a:spAutoFit/>
          </a:bodyPr>
          <a:lstStyle/>
          <a:p>
            <a:r>
              <a:rPr lang="en-US" sz="700" dirty="0"/>
              <a:t>JD </a:t>
            </a:r>
            <a:r>
              <a:rPr lang="en-US" sz="700" dirty="0" smtClean="0"/>
              <a:t>Brewer</a:t>
            </a:r>
          </a:p>
          <a:p>
            <a:r>
              <a:rPr lang="en-US" sz="700" i="1" dirty="0" smtClean="0"/>
              <a:t>Managing Director</a:t>
            </a:r>
          </a:p>
          <a:p>
            <a:r>
              <a:rPr lang="en-US" sz="700" dirty="0" smtClean="0">
                <a:latin typeface="Arial" pitchFamily="34" charset="0"/>
                <a:cs typeface="Arial" pitchFamily="34" charset="0"/>
              </a:rPr>
              <a:t>919-576-9551</a:t>
            </a:r>
          </a:p>
          <a:p>
            <a:r>
              <a:rPr lang="en-US" sz="700" dirty="0" smtClean="0">
                <a:latin typeface="Arial" pitchFamily="34" charset="0"/>
                <a:cs typeface="Arial" pitchFamily="34" charset="0"/>
              </a:rPr>
              <a:t>Raleigh, NC</a:t>
            </a:r>
          </a:p>
        </p:txBody>
      </p:sp>
      <p:sp>
        <p:nvSpPr>
          <p:cNvPr id="160" name="TextBox 159"/>
          <p:cNvSpPr txBox="1"/>
          <p:nvPr/>
        </p:nvSpPr>
        <p:spPr>
          <a:xfrm>
            <a:off x="2274089" y="3160990"/>
            <a:ext cx="799419" cy="538609"/>
          </a:xfrm>
          <a:prstGeom prst="rect">
            <a:avLst/>
          </a:prstGeom>
          <a:noFill/>
        </p:spPr>
        <p:txBody>
          <a:bodyPr wrap="square" lIns="0" tIns="0" rIns="0" bIns="0" rtlCol="0" anchor="t" anchorCtr="0">
            <a:spAutoFit/>
          </a:bodyPr>
          <a:lstStyle/>
          <a:p>
            <a:r>
              <a:rPr lang="en-US" sz="700" dirty="0">
                <a:sym typeface="Wingdings"/>
              </a:rPr>
              <a:t>Mark </a:t>
            </a:r>
            <a:r>
              <a:rPr lang="en-US" sz="700" dirty="0" err="1" smtClean="0">
                <a:sym typeface="Wingdings"/>
              </a:rPr>
              <a:t>Ginestro</a:t>
            </a:r>
            <a:r>
              <a:rPr lang="en-US" sz="700" dirty="0" smtClean="0">
                <a:sym typeface="Wingdings"/>
              </a:rPr>
              <a:t> </a:t>
            </a:r>
            <a:r>
              <a:rPr lang="en-US" sz="700" i="1" dirty="0" smtClean="0"/>
              <a:t>Partner</a:t>
            </a:r>
          </a:p>
          <a:p>
            <a:r>
              <a:rPr lang="en-US" sz="700" dirty="0" smtClean="0"/>
              <a:t>415-963-5488</a:t>
            </a:r>
          </a:p>
          <a:p>
            <a:r>
              <a:rPr lang="en-US" sz="700" dirty="0" smtClean="0"/>
              <a:t>San Francisco, CA</a:t>
            </a:r>
            <a:endParaRPr lang="en-US" sz="700" dirty="0"/>
          </a:p>
          <a:p>
            <a:endParaRPr lang="en-US" sz="700" i="1" dirty="0" smtClean="0">
              <a:sym typeface="Wingdings"/>
            </a:endParaRPr>
          </a:p>
        </p:txBody>
      </p:sp>
      <p:sp>
        <p:nvSpPr>
          <p:cNvPr id="163" name="TextBox 162"/>
          <p:cNvSpPr txBox="1"/>
          <p:nvPr/>
        </p:nvSpPr>
        <p:spPr>
          <a:xfrm>
            <a:off x="2274089" y="3755755"/>
            <a:ext cx="647541" cy="430887"/>
          </a:xfrm>
          <a:prstGeom prst="rect">
            <a:avLst/>
          </a:prstGeom>
          <a:noFill/>
        </p:spPr>
        <p:txBody>
          <a:bodyPr wrap="square" lIns="0" tIns="0" rIns="0" bIns="0" rtlCol="0" anchor="t" anchorCtr="0">
            <a:spAutoFit/>
          </a:bodyPr>
          <a:lstStyle/>
          <a:p>
            <a:r>
              <a:rPr lang="en-US" sz="700" dirty="0">
                <a:sym typeface="Wingdings"/>
              </a:rPr>
              <a:t>Paul </a:t>
            </a:r>
            <a:r>
              <a:rPr lang="en-US" sz="700" dirty="0" smtClean="0">
                <a:sym typeface="Wingdings"/>
              </a:rPr>
              <a:t>Saias</a:t>
            </a:r>
          </a:p>
          <a:p>
            <a:r>
              <a:rPr lang="en-US" sz="700" i="1" dirty="0" smtClean="0"/>
              <a:t>Partner</a:t>
            </a:r>
          </a:p>
          <a:p>
            <a:r>
              <a:rPr lang="en-US" sz="700" dirty="0" smtClean="0"/>
              <a:t>312-665-2516</a:t>
            </a:r>
          </a:p>
          <a:p>
            <a:r>
              <a:rPr lang="en-US" sz="700" dirty="0" smtClean="0"/>
              <a:t>Chicago, IL</a:t>
            </a:r>
            <a:endParaRPr lang="en-US" sz="700" dirty="0"/>
          </a:p>
        </p:txBody>
      </p:sp>
      <p:sp>
        <p:nvSpPr>
          <p:cNvPr id="164" name="TextBox 163"/>
          <p:cNvSpPr txBox="1"/>
          <p:nvPr/>
        </p:nvSpPr>
        <p:spPr>
          <a:xfrm>
            <a:off x="2290139" y="4359862"/>
            <a:ext cx="733908" cy="538609"/>
          </a:xfrm>
          <a:prstGeom prst="rect">
            <a:avLst/>
          </a:prstGeom>
          <a:noFill/>
        </p:spPr>
        <p:txBody>
          <a:bodyPr wrap="square" lIns="0" tIns="0" rIns="0" bIns="0" rtlCol="0" anchor="t" anchorCtr="0">
            <a:spAutoFit/>
          </a:bodyPr>
          <a:lstStyle/>
          <a:p>
            <a:r>
              <a:rPr lang="en-US" sz="700" dirty="0">
                <a:sym typeface="Wingdings"/>
              </a:rPr>
              <a:t>Peter </a:t>
            </a:r>
            <a:r>
              <a:rPr lang="en-US" sz="700" dirty="0" smtClean="0">
                <a:sym typeface="Wingdings"/>
              </a:rPr>
              <a:t>Gilmore</a:t>
            </a:r>
          </a:p>
          <a:p>
            <a:r>
              <a:rPr lang="en-US" sz="700" i="1" dirty="0" smtClean="0"/>
              <a:t>Partner</a:t>
            </a:r>
          </a:p>
          <a:p>
            <a:r>
              <a:rPr lang="en-US" sz="700" dirty="0" smtClean="0"/>
              <a:t>703-343-2392</a:t>
            </a:r>
          </a:p>
          <a:p>
            <a:r>
              <a:rPr lang="en-US" sz="700" dirty="0" smtClean="0"/>
              <a:t>McLean, VA</a:t>
            </a:r>
            <a:endParaRPr lang="en-US" sz="700" dirty="0"/>
          </a:p>
          <a:p>
            <a:endParaRPr lang="en-US" sz="700" i="1" dirty="0" smtClean="0">
              <a:sym typeface="Wingdings"/>
            </a:endParaRPr>
          </a:p>
        </p:txBody>
      </p:sp>
      <p:sp>
        <p:nvSpPr>
          <p:cNvPr id="165" name="TextBox 164"/>
          <p:cNvSpPr txBox="1"/>
          <p:nvPr/>
        </p:nvSpPr>
        <p:spPr>
          <a:xfrm>
            <a:off x="2294202" y="5563741"/>
            <a:ext cx="647541" cy="430887"/>
          </a:xfrm>
          <a:prstGeom prst="rect">
            <a:avLst/>
          </a:prstGeom>
          <a:noFill/>
        </p:spPr>
        <p:txBody>
          <a:bodyPr wrap="square" lIns="0" tIns="0" rIns="0" bIns="0" rtlCol="0" anchor="t" anchorCtr="0">
            <a:spAutoFit/>
          </a:bodyPr>
          <a:lstStyle/>
          <a:p>
            <a:r>
              <a:rPr lang="en-US" sz="700" dirty="0">
                <a:sym typeface="Wingdings"/>
              </a:rPr>
              <a:t>Bill </a:t>
            </a:r>
            <a:r>
              <a:rPr lang="en-US" sz="700" dirty="0" smtClean="0">
                <a:sym typeface="Wingdings"/>
              </a:rPr>
              <a:t>Shew</a:t>
            </a:r>
          </a:p>
          <a:p>
            <a:r>
              <a:rPr lang="en-US" sz="700" i="1" dirty="0" smtClean="0"/>
              <a:t>Partner</a:t>
            </a:r>
          </a:p>
          <a:p>
            <a:r>
              <a:rPr lang="en-US" sz="700" dirty="0" smtClean="0">
                <a:sym typeface="Wingdings"/>
              </a:rPr>
              <a:t>617-988-1410</a:t>
            </a:r>
          </a:p>
          <a:p>
            <a:r>
              <a:rPr lang="en-US" sz="700" dirty="0" smtClean="0">
                <a:sym typeface="Wingdings"/>
              </a:rPr>
              <a:t>Boston, MA</a:t>
            </a:r>
          </a:p>
        </p:txBody>
      </p:sp>
      <p:sp>
        <p:nvSpPr>
          <p:cNvPr id="166" name="TextBox 165"/>
          <p:cNvSpPr txBox="1"/>
          <p:nvPr/>
        </p:nvSpPr>
        <p:spPr>
          <a:xfrm>
            <a:off x="2290139" y="4959547"/>
            <a:ext cx="647541" cy="430887"/>
          </a:xfrm>
          <a:prstGeom prst="rect">
            <a:avLst/>
          </a:prstGeom>
          <a:noFill/>
        </p:spPr>
        <p:txBody>
          <a:bodyPr wrap="square" lIns="0" tIns="0" rIns="0" bIns="0" rtlCol="0" anchor="t" anchorCtr="0">
            <a:spAutoFit/>
          </a:bodyPr>
          <a:lstStyle/>
          <a:p>
            <a:r>
              <a:rPr lang="en-US" sz="700" dirty="0">
                <a:sym typeface="Wingdings"/>
              </a:rPr>
              <a:t>David </a:t>
            </a:r>
            <a:r>
              <a:rPr lang="en-US" sz="700" dirty="0" smtClean="0">
                <a:sym typeface="Wingdings"/>
              </a:rPr>
              <a:t>Bard</a:t>
            </a:r>
          </a:p>
          <a:p>
            <a:r>
              <a:rPr lang="en-US" sz="700" i="1" dirty="0" smtClean="0"/>
              <a:t>Partner</a:t>
            </a:r>
          </a:p>
          <a:p>
            <a:r>
              <a:rPr lang="en-US" sz="700" dirty="0" smtClean="0">
                <a:sym typeface="Wingdings"/>
              </a:rPr>
              <a:t>212-954-6724</a:t>
            </a:r>
          </a:p>
          <a:p>
            <a:r>
              <a:rPr lang="en-US" sz="700" dirty="0" smtClean="0">
                <a:sym typeface="Wingdings"/>
              </a:rPr>
              <a:t>New York, NY</a:t>
            </a:r>
          </a:p>
        </p:txBody>
      </p:sp>
      <p:sp>
        <p:nvSpPr>
          <p:cNvPr id="167" name="TextBox 166"/>
          <p:cNvSpPr txBox="1"/>
          <p:nvPr/>
        </p:nvSpPr>
        <p:spPr>
          <a:xfrm>
            <a:off x="3623526" y="3911881"/>
            <a:ext cx="715516" cy="447981"/>
          </a:xfrm>
          <a:prstGeom prst="rect">
            <a:avLst/>
          </a:prstGeom>
          <a:noFill/>
        </p:spPr>
        <p:txBody>
          <a:bodyPr wrap="square" lIns="0" tIns="0" rIns="0" bIns="0" rtlCol="0" anchor="t" anchorCtr="0">
            <a:spAutoFit/>
          </a:bodyPr>
          <a:lstStyle/>
          <a:p>
            <a:r>
              <a:rPr lang="en-US" sz="700" dirty="0"/>
              <a:t>Cynthia </a:t>
            </a:r>
            <a:r>
              <a:rPr lang="en-US" sz="700" dirty="0" err="1"/>
              <a:t>Ambres</a:t>
            </a:r>
            <a:r>
              <a:rPr lang="en-US" sz="700" dirty="0"/>
              <a:t> </a:t>
            </a:r>
            <a:r>
              <a:rPr lang="en-US" sz="700" i="1" dirty="0" smtClean="0"/>
              <a:t>Partner</a:t>
            </a:r>
          </a:p>
          <a:p>
            <a:r>
              <a:rPr lang="en-US" sz="700" dirty="0" smtClean="0">
                <a:sym typeface="Wingdings"/>
              </a:rPr>
              <a:t>213-817-3141</a:t>
            </a:r>
          </a:p>
          <a:p>
            <a:r>
              <a:rPr lang="en-US" sz="700" dirty="0" smtClean="0">
                <a:sym typeface="Wingdings"/>
              </a:rPr>
              <a:t>Los Angeles, CA</a:t>
            </a:r>
          </a:p>
        </p:txBody>
      </p:sp>
      <p:sp>
        <p:nvSpPr>
          <p:cNvPr id="168" name="TextBox 167"/>
          <p:cNvSpPr txBox="1"/>
          <p:nvPr/>
        </p:nvSpPr>
        <p:spPr>
          <a:xfrm>
            <a:off x="799610" y="4242146"/>
            <a:ext cx="878820" cy="430887"/>
          </a:xfrm>
          <a:prstGeom prst="rect">
            <a:avLst/>
          </a:prstGeom>
          <a:noFill/>
        </p:spPr>
        <p:txBody>
          <a:bodyPr wrap="square" lIns="0" tIns="0" rIns="0" bIns="0" rtlCol="0" anchor="t" anchorCtr="0">
            <a:spAutoFit/>
          </a:bodyPr>
          <a:lstStyle/>
          <a:p>
            <a:r>
              <a:rPr lang="en-US" sz="700" dirty="0">
                <a:sym typeface="Wingdings"/>
              </a:rPr>
              <a:t>David </a:t>
            </a:r>
            <a:r>
              <a:rPr lang="en-US" sz="700" dirty="0" smtClean="0">
                <a:sym typeface="Wingdings"/>
              </a:rPr>
              <a:t>Montes</a:t>
            </a:r>
          </a:p>
          <a:p>
            <a:r>
              <a:rPr lang="en-US" sz="700" i="1" dirty="0"/>
              <a:t>Managing </a:t>
            </a:r>
            <a:r>
              <a:rPr lang="en-US" sz="700" i="1" dirty="0" smtClean="0"/>
              <a:t>Director</a:t>
            </a:r>
          </a:p>
          <a:p>
            <a:r>
              <a:rPr lang="en-US" sz="700" dirty="0" smtClean="0"/>
              <a:t>404-979-2115 </a:t>
            </a:r>
            <a:r>
              <a:rPr lang="en-US" sz="700" dirty="0">
                <a:solidFill>
                  <a:srgbClr val="4066AA"/>
                </a:solidFill>
                <a:sym typeface="Symbol" panose="05050102010706020507" pitchFamily="18" charset="2"/>
              </a:rPr>
              <a:t/>
            </a:r>
            <a:br>
              <a:rPr lang="en-US" sz="700" dirty="0">
                <a:solidFill>
                  <a:srgbClr val="4066AA"/>
                </a:solidFill>
                <a:sym typeface="Symbol" panose="05050102010706020507" pitchFamily="18" charset="2"/>
              </a:rPr>
            </a:br>
            <a:r>
              <a:rPr lang="en-US" sz="700" dirty="0">
                <a:sym typeface="Symbol" panose="05050102010706020507" pitchFamily="18" charset="2"/>
              </a:rPr>
              <a:t>Atlanta, </a:t>
            </a:r>
            <a:r>
              <a:rPr lang="en-US" sz="700" dirty="0" smtClean="0">
                <a:sym typeface="Symbol" panose="05050102010706020507" pitchFamily="18" charset="2"/>
              </a:rPr>
              <a:t>GA</a:t>
            </a:r>
            <a:endParaRPr lang="en-US" sz="700" i="1" dirty="0" smtClean="0">
              <a:latin typeface="Arial" pitchFamily="34" charset="0"/>
              <a:cs typeface="Arial" pitchFamily="34" charset="0"/>
            </a:endParaRPr>
          </a:p>
        </p:txBody>
      </p:sp>
      <p:sp>
        <p:nvSpPr>
          <p:cNvPr id="169" name="TextBox 168"/>
          <p:cNvSpPr txBox="1"/>
          <p:nvPr/>
        </p:nvSpPr>
        <p:spPr>
          <a:xfrm>
            <a:off x="799610" y="5239145"/>
            <a:ext cx="935312" cy="430887"/>
          </a:xfrm>
          <a:prstGeom prst="rect">
            <a:avLst/>
          </a:prstGeom>
          <a:noFill/>
        </p:spPr>
        <p:txBody>
          <a:bodyPr wrap="square" lIns="0" tIns="0" rIns="0" bIns="0" rtlCol="0" anchor="t" anchorCtr="0">
            <a:spAutoFit/>
          </a:bodyPr>
          <a:lstStyle/>
          <a:p>
            <a:r>
              <a:rPr lang="en-US" sz="700" dirty="0">
                <a:sym typeface="Wingdings"/>
              </a:rPr>
              <a:t>Bob </a:t>
            </a:r>
            <a:r>
              <a:rPr lang="en-US" sz="700" dirty="0" smtClean="0">
                <a:sym typeface="Wingdings"/>
              </a:rPr>
              <a:t>Ruark</a:t>
            </a:r>
          </a:p>
          <a:p>
            <a:r>
              <a:rPr lang="en-US" sz="700" i="1" dirty="0" smtClean="0"/>
              <a:t>Managing Director</a:t>
            </a:r>
          </a:p>
          <a:p>
            <a:r>
              <a:rPr lang="en-US" sz="700" dirty="0" smtClean="0"/>
              <a:t>704-371-5271</a:t>
            </a:r>
            <a:r>
              <a:rPr lang="en-US" sz="700" dirty="0" smtClean="0">
                <a:solidFill>
                  <a:srgbClr val="4066AA"/>
                </a:solidFill>
                <a:sym typeface="Symbol" panose="05050102010706020507" pitchFamily="18" charset="2"/>
              </a:rPr>
              <a:t> </a:t>
            </a:r>
            <a:r>
              <a:rPr lang="en-US" sz="700" dirty="0">
                <a:solidFill>
                  <a:srgbClr val="4066AA"/>
                </a:solidFill>
                <a:sym typeface="Symbol" panose="05050102010706020507" pitchFamily="18" charset="2"/>
              </a:rPr>
              <a:t/>
            </a:r>
            <a:br>
              <a:rPr lang="en-US" sz="700" dirty="0">
                <a:solidFill>
                  <a:srgbClr val="4066AA"/>
                </a:solidFill>
                <a:sym typeface="Symbol" panose="05050102010706020507" pitchFamily="18" charset="2"/>
              </a:rPr>
            </a:br>
            <a:r>
              <a:rPr lang="en-US" sz="700" dirty="0" smtClean="0">
                <a:sym typeface="Symbol" panose="05050102010706020507" pitchFamily="18" charset="2"/>
              </a:rPr>
              <a:t>Charlotte, NC</a:t>
            </a:r>
            <a:endParaRPr lang="en-US" sz="700" dirty="0"/>
          </a:p>
        </p:txBody>
      </p:sp>
      <p:sp>
        <p:nvSpPr>
          <p:cNvPr id="170" name="TextBox 169"/>
          <p:cNvSpPr txBox="1"/>
          <p:nvPr/>
        </p:nvSpPr>
        <p:spPr>
          <a:xfrm>
            <a:off x="799610" y="4743247"/>
            <a:ext cx="921017" cy="430887"/>
          </a:xfrm>
          <a:prstGeom prst="rect">
            <a:avLst/>
          </a:prstGeom>
          <a:noFill/>
        </p:spPr>
        <p:txBody>
          <a:bodyPr wrap="square" lIns="0" tIns="0" rIns="0" bIns="0" rtlCol="0" anchor="t" anchorCtr="0">
            <a:spAutoFit/>
          </a:bodyPr>
          <a:lstStyle/>
          <a:p>
            <a:r>
              <a:rPr lang="en-US" sz="700" dirty="0">
                <a:sym typeface="Wingdings"/>
              </a:rPr>
              <a:t>Tim </a:t>
            </a:r>
            <a:r>
              <a:rPr lang="en-US" sz="700" dirty="0" smtClean="0">
                <a:sym typeface="Wingdings"/>
              </a:rPr>
              <a:t>Ramsey</a:t>
            </a:r>
          </a:p>
          <a:p>
            <a:r>
              <a:rPr lang="en-US" sz="700" i="1" dirty="0"/>
              <a:t>Managing </a:t>
            </a:r>
            <a:r>
              <a:rPr lang="en-US" sz="700" i="1" dirty="0" smtClean="0"/>
              <a:t>Director</a:t>
            </a:r>
          </a:p>
          <a:p>
            <a:r>
              <a:rPr lang="en-US" sz="700" dirty="0" smtClean="0"/>
              <a:t>404-222-3000 </a:t>
            </a:r>
            <a:r>
              <a:rPr lang="en-US" sz="700" dirty="0">
                <a:solidFill>
                  <a:srgbClr val="4066AA"/>
                </a:solidFill>
                <a:sym typeface="Symbol" panose="05050102010706020507" pitchFamily="18" charset="2"/>
              </a:rPr>
              <a:t/>
            </a:r>
            <a:br>
              <a:rPr lang="en-US" sz="700" dirty="0">
                <a:solidFill>
                  <a:srgbClr val="4066AA"/>
                </a:solidFill>
                <a:sym typeface="Symbol" panose="05050102010706020507" pitchFamily="18" charset="2"/>
              </a:rPr>
            </a:br>
            <a:r>
              <a:rPr lang="en-US" sz="700" dirty="0">
                <a:sym typeface="Symbol" panose="05050102010706020507" pitchFamily="18" charset="2"/>
              </a:rPr>
              <a:t>Atlanta, </a:t>
            </a:r>
            <a:r>
              <a:rPr lang="en-US" sz="700" dirty="0" smtClean="0">
                <a:sym typeface="Symbol" panose="05050102010706020507" pitchFamily="18" charset="2"/>
              </a:rPr>
              <a:t>GA</a:t>
            </a:r>
            <a:endParaRPr lang="en-US" sz="700" i="1" dirty="0" smtClean="0">
              <a:latin typeface="Arial" pitchFamily="34" charset="0"/>
              <a:cs typeface="Arial" pitchFamily="34" charset="0"/>
            </a:endParaRPr>
          </a:p>
        </p:txBody>
      </p:sp>
      <p:pic>
        <p:nvPicPr>
          <p:cNvPr id="171" name="Picture 31" descr="PhotoHolder_PPT"/>
          <p:cNvPicPr>
            <a:picLocks noChangeAspect="1" noChangeArrowheads="1"/>
          </p:cNvPicPr>
          <p:nvPr/>
        </p:nvPicPr>
        <p:blipFill>
          <a:blip r:embed="rId7" cstate="screen"/>
          <a:srcRect/>
          <a:stretch>
            <a:fillRect/>
          </a:stretch>
        </p:blipFill>
        <p:spPr bwMode="auto">
          <a:xfrm>
            <a:off x="354389" y="5746610"/>
            <a:ext cx="378562" cy="420624"/>
          </a:xfrm>
          <a:prstGeom prst="rect">
            <a:avLst/>
          </a:prstGeom>
          <a:noFill/>
          <a:ln w="6350">
            <a:solidFill>
              <a:srgbClr val="409DAD"/>
            </a:solidFill>
            <a:miter lim="800000"/>
            <a:headEnd/>
            <a:tailEnd/>
          </a:ln>
        </p:spPr>
      </p:pic>
      <p:sp>
        <p:nvSpPr>
          <p:cNvPr id="173" name="TextBox 172"/>
          <p:cNvSpPr txBox="1"/>
          <p:nvPr/>
        </p:nvSpPr>
        <p:spPr>
          <a:xfrm>
            <a:off x="799610" y="3695498"/>
            <a:ext cx="1026294" cy="538609"/>
          </a:xfrm>
          <a:prstGeom prst="rect">
            <a:avLst/>
          </a:prstGeom>
          <a:noFill/>
        </p:spPr>
        <p:txBody>
          <a:bodyPr wrap="square" lIns="0" tIns="0" rIns="0" bIns="0" rtlCol="0" anchor="t" anchorCtr="0">
            <a:spAutoFit/>
          </a:bodyPr>
          <a:lstStyle/>
          <a:p>
            <a:r>
              <a:rPr lang="en-US" sz="700" baseline="30000" dirty="0">
                <a:solidFill>
                  <a:schemeClr val="accent5"/>
                </a:solidFill>
                <a:sym typeface="Wingdings"/>
              </a:rPr>
              <a:t></a:t>
            </a:r>
            <a:r>
              <a:rPr lang="en-US" sz="700" b="1" dirty="0">
                <a:solidFill>
                  <a:schemeClr val="accent5"/>
                </a:solidFill>
                <a:sym typeface="Wingdings"/>
              </a:rPr>
              <a:t>Dan </a:t>
            </a:r>
            <a:r>
              <a:rPr lang="en-US" sz="700" b="1" dirty="0" smtClean="0">
                <a:solidFill>
                  <a:schemeClr val="accent5"/>
                </a:solidFill>
                <a:sym typeface="Wingdings"/>
              </a:rPr>
              <a:t>O’Keefe</a:t>
            </a:r>
          </a:p>
          <a:p>
            <a:pPr lvl="0"/>
            <a:r>
              <a:rPr lang="en-US" sz="700" i="1" dirty="0"/>
              <a:t>Strategy </a:t>
            </a:r>
            <a:r>
              <a:rPr lang="en-US" sz="700" i="1" dirty="0" smtClean="0"/>
              <a:t>Team </a:t>
            </a:r>
            <a:br>
              <a:rPr lang="en-US" sz="700" i="1" dirty="0" smtClean="0"/>
            </a:br>
            <a:r>
              <a:rPr lang="en-US" sz="700" i="1" dirty="0" smtClean="0"/>
              <a:t>Lead Partner</a:t>
            </a:r>
          </a:p>
          <a:p>
            <a:r>
              <a:rPr lang="en-US" sz="700" dirty="0" smtClean="0"/>
              <a:t>404-222-1806 </a:t>
            </a:r>
            <a:r>
              <a:rPr lang="en-US" sz="700" dirty="0">
                <a:solidFill>
                  <a:srgbClr val="4066AA"/>
                </a:solidFill>
                <a:sym typeface="Symbol" panose="05050102010706020507" pitchFamily="18" charset="2"/>
              </a:rPr>
              <a:t/>
            </a:r>
            <a:br>
              <a:rPr lang="en-US" sz="700" dirty="0">
                <a:solidFill>
                  <a:srgbClr val="4066AA"/>
                </a:solidFill>
                <a:sym typeface="Symbol" panose="05050102010706020507" pitchFamily="18" charset="2"/>
              </a:rPr>
            </a:br>
            <a:r>
              <a:rPr lang="en-US" sz="700" dirty="0" smtClean="0">
                <a:sym typeface="Symbol" panose="05050102010706020507" pitchFamily="18" charset="2"/>
              </a:rPr>
              <a:t>Atlanta, GA</a:t>
            </a:r>
            <a:endParaRPr lang="en-US" sz="700" b="1" i="1" baseline="30000" dirty="0"/>
          </a:p>
        </p:txBody>
      </p:sp>
      <p:sp>
        <p:nvSpPr>
          <p:cNvPr id="174" name="TextBox 173"/>
          <p:cNvSpPr txBox="1"/>
          <p:nvPr/>
        </p:nvSpPr>
        <p:spPr>
          <a:xfrm>
            <a:off x="7920819" y="2986575"/>
            <a:ext cx="647541" cy="430887"/>
          </a:xfrm>
          <a:prstGeom prst="rect">
            <a:avLst/>
          </a:prstGeom>
          <a:noFill/>
        </p:spPr>
        <p:txBody>
          <a:bodyPr wrap="square" lIns="0" tIns="0" rIns="0" bIns="0" rtlCol="0" anchor="t" anchorCtr="0">
            <a:spAutoFit/>
          </a:bodyPr>
          <a:lstStyle/>
          <a:p>
            <a:pPr lvl="0"/>
            <a:r>
              <a:rPr lang="en-US" sz="700" dirty="0">
                <a:sym typeface="Wingdings"/>
              </a:rPr>
              <a:t>Tom Mayor </a:t>
            </a:r>
            <a:r>
              <a:rPr lang="en-US" sz="700" i="1" dirty="0" smtClean="0"/>
              <a:t>Partner</a:t>
            </a:r>
          </a:p>
          <a:p>
            <a:pPr lvl="0"/>
            <a:r>
              <a:rPr lang="en-US" sz="700" dirty="0" smtClean="0">
                <a:sym typeface="Wingdings"/>
              </a:rPr>
              <a:t>216-875-8061</a:t>
            </a:r>
          </a:p>
          <a:p>
            <a:pPr lvl="0"/>
            <a:r>
              <a:rPr lang="en-US" sz="700" dirty="0" smtClean="0">
                <a:sym typeface="Wingdings"/>
              </a:rPr>
              <a:t>Cleveland, OH</a:t>
            </a:r>
          </a:p>
        </p:txBody>
      </p:sp>
      <p:sp>
        <p:nvSpPr>
          <p:cNvPr id="175" name="TextBox 174"/>
          <p:cNvSpPr txBox="1"/>
          <p:nvPr/>
        </p:nvSpPr>
        <p:spPr>
          <a:xfrm>
            <a:off x="7917964" y="4546413"/>
            <a:ext cx="806093" cy="430887"/>
          </a:xfrm>
          <a:prstGeom prst="rect">
            <a:avLst/>
          </a:prstGeom>
          <a:noFill/>
        </p:spPr>
        <p:txBody>
          <a:bodyPr wrap="square" lIns="0" tIns="0" rIns="0" bIns="0" rtlCol="0" anchor="t" anchorCtr="0">
            <a:spAutoFit/>
          </a:bodyPr>
          <a:lstStyle/>
          <a:p>
            <a:r>
              <a:rPr lang="en-US" sz="700" dirty="0"/>
              <a:t>Kevin </a:t>
            </a:r>
            <a:r>
              <a:rPr lang="en-US" sz="700" dirty="0" smtClean="0"/>
              <a:t>O’Laughlin</a:t>
            </a:r>
          </a:p>
          <a:p>
            <a:r>
              <a:rPr lang="en-US" sz="700" i="1" dirty="0" smtClean="0"/>
              <a:t>Partner</a:t>
            </a:r>
          </a:p>
          <a:p>
            <a:r>
              <a:rPr lang="en-US" sz="700" i="1" dirty="0" smtClean="0">
                <a:sym typeface="Wingdings"/>
              </a:rPr>
              <a:t>617-988-1124</a:t>
            </a:r>
          </a:p>
          <a:p>
            <a:r>
              <a:rPr lang="en-US" sz="700" i="1" dirty="0" smtClean="0">
                <a:sym typeface="Wingdings"/>
              </a:rPr>
              <a:t>Boston, MA</a:t>
            </a:r>
          </a:p>
        </p:txBody>
      </p:sp>
      <p:sp>
        <p:nvSpPr>
          <p:cNvPr id="176" name="TextBox 175"/>
          <p:cNvSpPr txBox="1"/>
          <p:nvPr/>
        </p:nvSpPr>
        <p:spPr>
          <a:xfrm>
            <a:off x="7912055" y="5083316"/>
            <a:ext cx="891483" cy="429712"/>
          </a:xfrm>
          <a:prstGeom prst="rect">
            <a:avLst/>
          </a:prstGeom>
          <a:noFill/>
        </p:spPr>
        <p:txBody>
          <a:bodyPr wrap="square" lIns="0" tIns="0" rIns="0" bIns="0" rtlCol="0" anchor="t" anchorCtr="0">
            <a:spAutoFit/>
          </a:bodyPr>
          <a:lstStyle/>
          <a:p>
            <a:r>
              <a:rPr lang="en-US" sz="700" dirty="0"/>
              <a:t>Damian </a:t>
            </a:r>
            <a:r>
              <a:rPr lang="en-US" sz="700" dirty="0" smtClean="0"/>
              <a:t>Morgan</a:t>
            </a:r>
          </a:p>
          <a:p>
            <a:r>
              <a:rPr lang="en-US" sz="700" i="1" dirty="0"/>
              <a:t>Managing </a:t>
            </a:r>
            <a:r>
              <a:rPr lang="en-US" sz="700" i="1" dirty="0" smtClean="0"/>
              <a:t>Director</a:t>
            </a:r>
          </a:p>
          <a:p>
            <a:r>
              <a:rPr lang="en-US" sz="700" dirty="0" smtClean="0">
                <a:sym typeface="Wingdings"/>
              </a:rPr>
              <a:t>312-665-2445</a:t>
            </a:r>
          </a:p>
          <a:p>
            <a:r>
              <a:rPr lang="en-US" sz="700" dirty="0" smtClean="0">
                <a:sym typeface="Wingdings"/>
              </a:rPr>
              <a:t>Chicago, IL</a:t>
            </a:r>
          </a:p>
        </p:txBody>
      </p:sp>
      <p:sp>
        <p:nvSpPr>
          <p:cNvPr id="177" name="TextBox 176"/>
          <p:cNvSpPr txBox="1"/>
          <p:nvPr/>
        </p:nvSpPr>
        <p:spPr>
          <a:xfrm>
            <a:off x="7920300" y="4031213"/>
            <a:ext cx="647541" cy="430887"/>
          </a:xfrm>
          <a:prstGeom prst="rect">
            <a:avLst/>
          </a:prstGeom>
          <a:noFill/>
        </p:spPr>
        <p:txBody>
          <a:bodyPr wrap="square" lIns="0" tIns="0" rIns="0" bIns="0" rtlCol="0" anchor="t" anchorCtr="0">
            <a:spAutoFit/>
          </a:bodyPr>
          <a:lstStyle/>
          <a:p>
            <a:r>
              <a:rPr lang="en-US" sz="700" dirty="0"/>
              <a:t>Larry </a:t>
            </a:r>
            <a:r>
              <a:rPr lang="en-US" sz="700" dirty="0" smtClean="0"/>
              <a:t>Oglesby </a:t>
            </a:r>
            <a:r>
              <a:rPr lang="en-US" sz="700" i="1" dirty="0" smtClean="0"/>
              <a:t>Partner</a:t>
            </a:r>
          </a:p>
          <a:p>
            <a:r>
              <a:rPr lang="en-US" sz="700" i="1" dirty="0" smtClean="0">
                <a:sym typeface="Wingdings"/>
              </a:rPr>
              <a:t>404-222-7170</a:t>
            </a:r>
          </a:p>
          <a:p>
            <a:r>
              <a:rPr lang="en-US" sz="700" i="1" dirty="0" smtClean="0">
                <a:sym typeface="Wingdings"/>
              </a:rPr>
              <a:t>Atlanta, GA</a:t>
            </a:r>
          </a:p>
        </p:txBody>
      </p:sp>
      <p:sp>
        <p:nvSpPr>
          <p:cNvPr id="178" name="TextBox 177"/>
          <p:cNvSpPr txBox="1"/>
          <p:nvPr/>
        </p:nvSpPr>
        <p:spPr>
          <a:xfrm>
            <a:off x="4985986" y="4249244"/>
            <a:ext cx="839890" cy="430887"/>
          </a:xfrm>
          <a:prstGeom prst="rect">
            <a:avLst/>
          </a:prstGeom>
          <a:noFill/>
        </p:spPr>
        <p:txBody>
          <a:bodyPr wrap="square" lIns="0" tIns="0" rIns="0" bIns="0" rtlCol="0" anchor="t" anchorCtr="0">
            <a:spAutoFit/>
          </a:bodyPr>
          <a:lstStyle/>
          <a:p>
            <a:pPr lvl="0"/>
            <a:r>
              <a:rPr lang="en-US" sz="700" dirty="0"/>
              <a:t>Olli Valikangas </a:t>
            </a:r>
            <a:r>
              <a:rPr lang="en-US" sz="700" i="1" dirty="0" smtClean="0"/>
              <a:t>Managing Director</a:t>
            </a:r>
          </a:p>
          <a:p>
            <a:pPr lvl="0"/>
            <a:r>
              <a:rPr lang="en-US" sz="700" dirty="0" smtClean="0">
                <a:latin typeface="Arial" pitchFamily="34" charset="0"/>
                <a:cs typeface="Arial" pitchFamily="34" charset="0"/>
              </a:rPr>
              <a:t>312-665-3436</a:t>
            </a:r>
          </a:p>
          <a:p>
            <a:pPr lvl="0"/>
            <a:r>
              <a:rPr lang="en-US" sz="700" dirty="0" smtClean="0">
                <a:latin typeface="Arial" pitchFamily="34" charset="0"/>
                <a:cs typeface="Arial" pitchFamily="34" charset="0"/>
              </a:rPr>
              <a:t>Chicago, IL</a:t>
            </a:r>
          </a:p>
        </p:txBody>
      </p:sp>
      <p:sp>
        <p:nvSpPr>
          <p:cNvPr id="179" name="TextBox 178"/>
          <p:cNvSpPr txBox="1"/>
          <p:nvPr/>
        </p:nvSpPr>
        <p:spPr>
          <a:xfrm>
            <a:off x="4985987" y="4766284"/>
            <a:ext cx="839889" cy="538609"/>
          </a:xfrm>
          <a:prstGeom prst="rect">
            <a:avLst/>
          </a:prstGeom>
          <a:noFill/>
        </p:spPr>
        <p:txBody>
          <a:bodyPr wrap="square" lIns="0" tIns="0" rIns="0" bIns="0" rtlCol="0" anchor="t" anchorCtr="0">
            <a:spAutoFit/>
          </a:bodyPr>
          <a:lstStyle/>
          <a:p>
            <a:r>
              <a:rPr lang="en-US" sz="700" dirty="0"/>
              <a:t>Tom </a:t>
            </a:r>
            <a:r>
              <a:rPr lang="en-US" sz="700" dirty="0" smtClean="0"/>
              <a:t>Hiddemen </a:t>
            </a:r>
            <a:r>
              <a:rPr lang="en-US" sz="700" i="1" dirty="0" smtClean="0"/>
              <a:t>Managing Director</a:t>
            </a:r>
          </a:p>
          <a:p>
            <a:r>
              <a:rPr lang="en-US" sz="700" dirty="0" smtClean="0"/>
              <a:t>512-320-5115</a:t>
            </a:r>
          </a:p>
          <a:p>
            <a:r>
              <a:rPr lang="en-US" sz="700" dirty="0" smtClean="0"/>
              <a:t>Austin, TX</a:t>
            </a:r>
          </a:p>
          <a:p>
            <a:endParaRPr lang="en-US" sz="700" i="1" dirty="0" smtClean="0">
              <a:latin typeface="Arial" pitchFamily="34" charset="0"/>
              <a:cs typeface="Arial" pitchFamily="34" charset="0"/>
            </a:endParaRPr>
          </a:p>
        </p:txBody>
      </p:sp>
      <p:sp>
        <p:nvSpPr>
          <p:cNvPr id="180" name="TextBox 179"/>
          <p:cNvSpPr txBox="1"/>
          <p:nvPr/>
        </p:nvSpPr>
        <p:spPr>
          <a:xfrm>
            <a:off x="4985987" y="3727649"/>
            <a:ext cx="647541" cy="430887"/>
          </a:xfrm>
          <a:prstGeom prst="rect">
            <a:avLst/>
          </a:prstGeom>
          <a:noFill/>
        </p:spPr>
        <p:txBody>
          <a:bodyPr wrap="square" lIns="0" tIns="0" rIns="0" bIns="0" rtlCol="0" anchor="t" anchorCtr="0">
            <a:spAutoFit/>
          </a:bodyPr>
          <a:lstStyle/>
          <a:p>
            <a:pPr lvl="0"/>
            <a:r>
              <a:rPr lang="en-US" sz="700" dirty="0"/>
              <a:t>Chris </a:t>
            </a:r>
            <a:r>
              <a:rPr lang="en-US" sz="700" dirty="0" smtClean="0"/>
              <a:t>Click</a:t>
            </a:r>
          </a:p>
          <a:p>
            <a:pPr lvl="0"/>
            <a:r>
              <a:rPr lang="en-US" sz="700" i="1" dirty="0" smtClean="0"/>
              <a:t>Partner</a:t>
            </a:r>
          </a:p>
          <a:p>
            <a:pPr lvl="0"/>
            <a:r>
              <a:rPr lang="en-US" sz="700" i="1" dirty="0" smtClean="0">
                <a:sym typeface="Wingdings"/>
              </a:rPr>
              <a:t>214-840-8061</a:t>
            </a:r>
          </a:p>
          <a:p>
            <a:pPr lvl="0"/>
            <a:r>
              <a:rPr lang="en-US" sz="700" i="1" dirty="0" smtClean="0">
                <a:sym typeface="Wingdings"/>
              </a:rPr>
              <a:t>Dallas, TX</a:t>
            </a:r>
          </a:p>
        </p:txBody>
      </p:sp>
      <p:sp>
        <p:nvSpPr>
          <p:cNvPr id="181" name="TextBox 180"/>
          <p:cNvSpPr txBox="1"/>
          <p:nvPr/>
        </p:nvSpPr>
        <p:spPr>
          <a:xfrm>
            <a:off x="6452415" y="4528057"/>
            <a:ext cx="880797" cy="538609"/>
          </a:xfrm>
          <a:prstGeom prst="rect">
            <a:avLst/>
          </a:prstGeom>
          <a:noFill/>
        </p:spPr>
        <p:txBody>
          <a:bodyPr wrap="square" lIns="0" tIns="0" rIns="0" bIns="0" rtlCol="0" anchor="t" anchorCtr="0">
            <a:spAutoFit/>
          </a:bodyPr>
          <a:lstStyle/>
          <a:p>
            <a:r>
              <a:rPr lang="en-US" sz="700" dirty="0"/>
              <a:t>Rob </a:t>
            </a:r>
            <a:r>
              <a:rPr lang="en-US" sz="700" dirty="0" err="1"/>
              <a:t>Vanderwerf</a:t>
            </a:r>
            <a:r>
              <a:rPr lang="en-US" sz="700" dirty="0"/>
              <a:t> </a:t>
            </a:r>
            <a:r>
              <a:rPr lang="en-US" sz="700" i="1" dirty="0" smtClean="0"/>
              <a:t>Strategy Team </a:t>
            </a:r>
            <a:br>
              <a:rPr lang="en-US" sz="700" i="1" dirty="0" smtClean="0"/>
            </a:br>
            <a:r>
              <a:rPr lang="en-US" sz="700" i="1" dirty="0" smtClean="0"/>
              <a:t>Lead </a:t>
            </a:r>
            <a:r>
              <a:rPr lang="en-US" sz="700" i="1" dirty="0"/>
              <a:t>Partner</a:t>
            </a:r>
          </a:p>
          <a:p>
            <a:r>
              <a:rPr lang="en-US" sz="700" dirty="0"/>
              <a:t>949-885-5580</a:t>
            </a:r>
          </a:p>
          <a:p>
            <a:r>
              <a:rPr lang="en-US" sz="700" dirty="0"/>
              <a:t>Irvine, CA</a:t>
            </a:r>
          </a:p>
        </p:txBody>
      </p:sp>
      <p:sp>
        <p:nvSpPr>
          <p:cNvPr id="182" name="TextBox 181"/>
          <p:cNvSpPr txBox="1"/>
          <p:nvPr/>
        </p:nvSpPr>
        <p:spPr>
          <a:xfrm>
            <a:off x="6456866" y="5130737"/>
            <a:ext cx="844228" cy="430887"/>
          </a:xfrm>
          <a:prstGeom prst="rect">
            <a:avLst/>
          </a:prstGeom>
          <a:noFill/>
        </p:spPr>
        <p:txBody>
          <a:bodyPr wrap="square" lIns="0" tIns="0" rIns="0" bIns="0" rtlCol="0" anchor="t" anchorCtr="0">
            <a:spAutoFit/>
          </a:bodyPr>
          <a:lstStyle/>
          <a:p>
            <a:r>
              <a:rPr lang="en-US" sz="700" dirty="0">
                <a:sym typeface="Wingdings"/>
              </a:rPr>
              <a:t>Samir Ajmera</a:t>
            </a:r>
          </a:p>
          <a:p>
            <a:r>
              <a:rPr lang="en-US" sz="700" i="1" dirty="0"/>
              <a:t>Managing </a:t>
            </a:r>
            <a:r>
              <a:rPr lang="en-US" sz="700" i="1" dirty="0" smtClean="0"/>
              <a:t>Director</a:t>
            </a:r>
          </a:p>
          <a:p>
            <a:r>
              <a:rPr lang="en-US" sz="700" dirty="0" smtClean="0"/>
              <a:t>408-367-7620</a:t>
            </a:r>
          </a:p>
          <a:p>
            <a:r>
              <a:rPr lang="en-US" sz="700" dirty="0" smtClean="0"/>
              <a:t>Santa Clara, CA</a:t>
            </a:r>
            <a:endParaRPr lang="en-US" sz="700" dirty="0"/>
          </a:p>
        </p:txBody>
      </p:sp>
      <p:sp>
        <p:nvSpPr>
          <p:cNvPr id="183" name="TextBox 182"/>
          <p:cNvSpPr txBox="1"/>
          <p:nvPr/>
        </p:nvSpPr>
        <p:spPr>
          <a:xfrm>
            <a:off x="6456866" y="5667641"/>
            <a:ext cx="863697" cy="430887"/>
          </a:xfrm>
          <a:prstGeom prst="rect">
            <a:avLst/>
          </a:prstGeom>
          <a:noFill/>
        </p:spPr>
        <p:txBody>
          <a:bodyPr wrap="square" lIns="0" tIns="0" rIns="0" bIns="0" rtlCol="0" anchor="t" anchorCtr="0">
            <a:spAutoFit/>
          </a:bodyPr>
          <a:lstStyle/>
          <a:p>
            <a:r>
              <a:rPr lang="en-US" sz="700" dirty="0"/>
              <a:t>Phil </a:t>
            </a:r>
            <a:r>
              <a:rPr lang="en-US" sz="700" dirty="0" smtClean="0"/>
              <a:t>Wong</a:t>
            </a:r>
          </a:p>
          <a:p>
            <a:r>
              <a:rPr lang="en-US" sz="700" i="1" dirty="0" smtClean="0"/>
              <a:t>Partner</a:t>
            </a:r>
          </a:p>
          <a:p>
            <a:r>
              <a:rPr lang="en-US" sz="700" dirty="0" smtClean="0"/>
              <a:t>617-988-6332</a:t>
            </a:r>
          </a:p>
          <a:p>
            <a:r>
              <a:rPr lang="en-US" sz="700" dirty="0" smtClean="0"/>
              <a:t>Boston, MA</a:t>
            </a:r>
            <a:endParaRPr lang="en-US" sz="700" dirty="0"/>
          </a:p>
        </p:txBody>
      </p:sp>
      <p:sp>
        <p:nvSpPr>
          <p:cNvPr id="184" name="TextBox 183"/>
          <p:cNvSpPr txBox="1"/>
          <p:nvPr/>
        </p:nvSpPr>
        <p:spPr>
          <a:xfrm>
            <a:off x="7927616" y="3503738"/>
            <a:ext cx="647541" cy="430887"/>
          </a:xfrm>
          <a:prstGeom prst="rect">
            <a:avLst/>
          </a:prstGeom>
          <a:noFill/>
        </p:spPr>
        <p:txBody>
          <a:bodyPr wrap="square" lIns="0" tIns="0" rIns="0" bIns="0" rtlCol="0" anchor="t" anchorCtr="0">
            <a:spAutoFit/>
          </a:bodyPr>
          <a:lstStyle/>
          <a:p>
            <a:pPr lvl="0"/>
            <a:r>
              <a:rPr lang="en-US" sz="700" dirty="0"/>
              <a:t>Todd </a:t>
            </a:r>
            <a:r>
              <a:rPr lang="en-US" sz="700" dirty="0" err="1" smtClean="0"/>
              <a:t>Dubner</a:t>
            </a:r>
            <a:r>
              <a:rPr lang="en-US" sz="700" dirty="0" smtClean="0"/>
              <a:t> </a:t>
            </a:r>
            <a:r>
              <a:rPr lang="en-US" sz="700" i="1" dirty="0" smtClean="0"/>
              <a:t>Partner</a:t>
            </a:r>
          </a:p>
          <a:p>
            <a:pPr lvl="0"/>
            <a:r>
              <a:rPr lang="en-US" sz="700" dirty="0" smtClean="0">
                <a:sym typeface="Wingdings"/>
              </a:rPr>
              <a:t>212-954-7359</a:t>
            </a:r>
          </a:p>
          <a:p>
            <a:pPr lvl="0"/>
            <a:r>
              <a:rPr lang="en-US" sz="700" dirty="0" smtClean="0">
                <a:sym typeface="Wingdings"/>
              </a:rPr>
              <a:t>New York, NY</a:t>
            </a:r>
          </a:p>
        </p:txBody>
      </p:sp>
      <p:sp>
        <p:nvSpPr>
          <p:cNvPr id="185" name="TextBox 184"/>
          <p:cNvSpPr txBox="1"/>
          <p:nvPr/>
        </p:nvSpPr>
        <p:spPr>
          <a:xfrm>
            <a:off x="6456866" y="2974514"/>
            <a:ext cx="868173" cy="538609"/>
          </a:xfrm>
          <a:prstGeom prst="rect">
            <a:avLst/>
          </a:prstGeom>
          <a:noFill/>
        </p:spPr>
        <p:txBody>
          <a:bodyPr wrap="square" lIns="0" tIns="0" rIns="0" bIns="0" rtlCol="0" anchor="t" anchorCtr="0">
            <a:spAutoFit/>
          </a:bodyPr>
          <a:lstStyle/>
          <a:p>
            <a:r>
              <a:rPr lang="en-US" sz="700" dirty="0">
                <a:sym typeface="Wingdings"/>
              </a:rPr>
              <a:t>Dan Shaughnessy</a:t>
            </a:r>
          </a:p>
          <a:p>
            <a:r>
              <a:rPr lang="en-US" sz="700" i="1" dirty="0" smtClean="0"/>
              <a:t>Strategy Team </a:t>
            </a:r>
            <a:br>
              <a:rPr lang="en-US" sz="700" i="1" dirty="0" smtClean="0"/>
            </a:br>
            <a:r>
              <a:rPr lang="en-US" sz="700" i="1" dirty="0" smtClean="0"/>
              <a:t>Lead </a:t>
            </a:r>
            <a:r>
              <a:rPr lang="en-US" sz="700" i="1" dirty="0"/>
              <a:t>Partner </a:t>
            </a:r>
          </a:p>
          <a:p>
            <a:r>
              <a:rPr lang="en-US" sz="700" dirty="0"/>
              <a:t>404-222-3684</a:t>
            </a:r>
          </a:p>
          <a:p>
            <a:r>
              <a:rPr lang="en-US" sz="700" dirty="0"/>
              <a:t>Atlanta, GA</a:t>
            </a:r>
          </a:p>
        </p:txBody>
      </p:sp>
      <p:pic>
        <p:nvPicPr>
          <p:cNvPr id="186" name="Picture 1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6516" y="5137439"/>
            <a:ext cx="384048" cy="420624"/>
          </a:xfrm>
          <a:prstGeom prst="rect">
            <a:avLst/>
          </a:prstGeom>
          <a:ln w="6350">
            <a:solidFill>
              <a:srgbClr val="B6646B"/>
            </a:solidFill>
          </a:ln>
        </p:spPr>
      </p:pic>
      <p:pic>
        <p:nvPicPr>
          <p:cNvPr id="187" name="Picture 186"/>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996516" y="4534370"/>
            <a:ext cx="384048" cy="420624"/>
          </a:xfrm>
          <a:prstGeom prst="rect">
            <a:avLst/>
          </a:prstGeom>
          <a:ln w="6350">
            <a:solidFill>
              <a:srgbClr val="B6646B"/>
            </a:solidFill>
          </a:ln>
        </p:spPr>
      </p:pic>
      <p:pic>
        <p:nvPicPr>
          <p:cNvPr id="188" name="Picture 187"/>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5998388" y="5672772"/>
            <a:ext cx="384048" cy="420624"/>
          </a:xfrm>
          <a:prstGeom prst="rect">
            <a:avLst/>
          </a:prstGeom>
          <a:ln w="6350">
            <a:solidFill>
              <a:srgbClr val="B6646B"/>
            </a:solidFill>
          </a:ln>
        </p:spPr>
      </p:pic>
      <p:sp>
        <p:nvSpPr>
          <p:cNvPr id="190" name="Rectangle 189"/>
          <p:cNvSpPr/>
          <p:nvPr/>
        </p:nvSpPr>
        <p:spPr>
          <a:xfrm>
            <a:off x="4983804" y="3001411"/>
            <a:ext cx="872440" cy="548868"/>
          </a:xfrm>
          <a:prstGeom prst="rect">
            <a:avLst/>
          </a:prstGeom>
        </p:spPr>
        <p:txBody>
          <a:bodyPr wrap="square" lIns="0">
            <a:spAutoFit/>
          </a:bodyPr>
          <a:lstStyle/>
          <a:p>
            <a:pPr lvl="0"/>
            <a:r>
              <a:rPr lang="en-US" sz="700" baseline="30000" dirty="0">
                <a:solidFill>
                  <a:schemeClr val="accent5"/>
                </a:solidFill>
                <a:sym typeface="Wingdings"/>
              </a:rPr>
              <a:t></a:t>
            </a:r>
            <a:r>
              <a:rPr lang="en-US" sz="700" b="1" dirty="0">
                <a:solidFill>
                  <a:schemeClr val="accent5"/>
                </a:solidFill>
              </a:rPr>
              <a:t>Andy Steinhubl</a:t>
            </a:r>
          </a:p>
          <a:p>
            <a:pPr lvl="0">
              <a:spcBef>
                <a:spcPts val="200"/>
              </a:spcBef>
            </a:pPr>
            <a:r>
              <a:rPr lang="en-US" sz="700" i="1" dirty="0" smtClean="0"/>
              <a:t>Partner</a:t>
            </a:r>
          </a:p>
          <a:p>
            <a:r>
              <a:rPr lang="en-US" sz="700" dirty="0"/>
              <a:t>713-319-2614</a:t>
            </a:r>
          </a:p>
          <a:p>
            <a:r>
              <a:rPr lang="en-US" sz="700" dirty="0"/>
              <a:t>Houston, TX</a:t>
            </a:r>
          </a:p>
        </p:txBody>
      </p:sp>
      <p:sp>
        <p:nvSpPr>
          <p:cNvPr id="191" name="Rectangle 190"/>
          <p:cNvSpPr/>
          <p:nvPr/>
        </p:nvSpPr>
        <p:spPr>
          <a:xfrm>
            <a:off x="799610" y="2938644"/>
            <a:ext cx="896651" cy="630942"/>
          </a:xfrm>
          <a:prstGeom prst="rect">
            <a:avLst/>
          </a:prstGeom>
        </p:spPr>
        <p:txBody>
          <a:bodyPr wrap="square" lIns="0" rIns="45720">
            <a:spAutoFit/>
          </a:bodyPr>
          <a:lstStyle/>
          <a:p>
            <a:pPr lvl="0"/>
            <a:r>
              <a:rPr lang="en-US" sz="700" baseline="30000" dirty="0">
                <a:solidFill>
                  <a:schemeClr val="accent5"/>
                </a:solidFill>
                <a:sym typeface="Wingdings"/>
              </a:rPr>
              <a:t></a:t>
            </a:r>
            <a:r>
              <a:rPr lang="en-US" sz="700" b="1" dirty="0">
                <a:solidFill>
                  <a:schemeClr val="accent5"/>
                </a:solidFill>
              </a:rPr>
              <a:t>Mitch Siegel</a:t>
            </a:r>
          </a:p>
          <a:p>
            <a:pPr lvl="0"/>
            <a:r>
              <a:rPr lang="en-US" sz="700" i="1" dirty="0" smtClean="0"/>
              <a:t>Strategy Team </a:t>
            </a:r>
            <a:br>
              <a:rPr lang="en-US" sz="700" i="1" dirty="0" smtClean="0"/>
            </a:br>
            <a:r>
              <a:rPr lang="en-US" sz="700" i="1" dirty="0" smtClean="0"/>
              <a:t>Lead Partner</a:t>
            </a:r>
          </a:p>
          <a:p>
            <a:r>
              <a:rPr lang="en-US" sz="700" dirty="0" smtClean="0"/>
              <a:t>404-222-3263 </a:t>
            </a:r>
            <a:r>
              <a:rPr lang="en-US" sz="700" dirty="0" smtClean="0">
                <a:solidFill>
                  <a:srgbClr val="4066AA"/>
                </a:solidFill>
                <a:sym typeface="Symbol" panose="05050102010706020507" pitchFamily="18" charset="2"/>
              </a:rPr>
              <a:t/>
            </a:r>
            <a:br>
              <a:rPr lang="en-US" sz="700" dirty="0" smtClean="0">
                <a:solidFill>
                  <a:srgbClr val="4066AA"/>
                </a:solidFill>
                <a:sym typeface="Symbol" panose="05050102010706020507" pitchFamily="18" charset="2"/>
              </a:rPr>
            </a:br>
            <a:r>
              <a:rPr lang="en-US" sz="700" dirty="0" smtClean="0">
                <a:sym typeface="Symbol" panose="05050102010706020507" pitchFamily="18" charset="2"/>
              </a:rPr>
              <a:t>Atlanta, GA</a:t>
            </a:r>
            <a:endParaRPr lang="en-US" sz="700" b="1" i="1" baseline="30000" dirty="0"/>
          </a:p>
        </p:txBody>
      </p:sp>
      <p:grpSp>
        <p:nvGrpSpPr>
          <p:cNvPr id="192" name="Group 191"/>
          <p:cNvGrpSpPr/>
          <p:nvPr/>
        </p:nvGrpSpPr>
        <p:grpSpPr>
          <a:xfrm>
            <a:off x="647223" y="1799002"/>
            <a:ext cx="1640758" cy="543810"/>
            <a:chOff x="1737561" y="2042825"/>
            <a:chExt cx="1535935" cy="502920"/>
          </a:xfrm>
        </p:grpSpPr>
        <p:sp>
          <p:nvSpPr>
            <p:cNvPr id="193" name="Rectangle 192"/>
            <p:cNvSpPr/>
            <p:nvPr/>
          </p:nvSpPr>
          <p:spPr>
            <a:xfrm>
              <a:off x="1737561" y="2042825"/>
              <a:ext cx="1535935" cy="502920"/>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18288" rIns="0" bIns="18288" rtlCol="0" anchor="ctr" anchorCtr="0"/>
            <a:lstStyle/>
            <a:p>
              <a:r>
                <a:rPr lang="en-US" sz="700" dirty="0" smtClean="0">
                  <a:solidFill>
                    <a:schemeClr val="tx1"/>
                  </a:solidFill>
                </a:rPr>
                <a:t>Mark </a:t>
              </a:r>
              <a:r>
                <a:rPr lang="en-US" sz="700" dirty="0">
                  <a:solidFill>
                    <a:schemeClr val="tx1"/>
                  </a:solidFill>
                </a:rPr>
                <a:t>Golovcsenko </a:t>
              </a:r>
              <a:endParaRPr lang="en-US" sz="700" dirty="0" smtClean="0">
                <a:solidFill>
                  <a:schemeClr val="tx1"/>
                </a:solidFill>
              </a:endParaRPr>
            </a:p>
            <a:p>
              <a:r>
                <a:rPr lang="en-US" sz="700" b="1" dirty="0" smtClean="0">
                  <a:solidFill>
                    <a:schemeClr val="tx1"/>
                  </a:solidFill>
                </a:rPr>
                <a:t>Due Diligence</a:t>
              </a:r>
            </a:p>
            <a:p>
              <a:r>
                <a:rPr lang="en-US" sz="700" dirty="0" smtClean="0">
                  <a:solidFill>
                    <a:schemeClr val="tx1"/>
                  </a:solidFill>
                </a:rPr>
                <a:t>Managing Director</a:t>
              </a:r>
            </a:p>
            <a:p>
              <a:r>
                <a:rPr lang="en-US" sz="700" dirty="0" smtClean="0">
                  <a:solidFill>
                    <a:schemeClr val="tx1"/>
                  </a:solidFill>
                </a:rPr>
                <a:t>212-954-2373</a:t>
              </a:r>
            </a:p>
            <a:p>
              <a:r>
                <a:rPr lang="en-US" sz="700" dirty="0" smtClean="0">
                  <a:solidFill>
                    <a:schemeClr val="tx1"/>
                  </a:solidFill>
                </a:rPr>
                <a:t>New York, NY</a:t>
              </a:r>
              <a:endParaRPr lang="en-US" sz="700" dirty="0">
                <a:solidFill>
                  <a:schemeClr val="tx1"/>
                </a:solidFill>
              </a:endParaRPr>
            </a:p>
          </p:txBody>
        </p:sp>
        <p:pic>
          <p:nvPicPr>
            <p:cNvPr id="194" name="Picture 1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6024" y="2076370"/>
              <a:ext cx="384048" cy="420624"/>
            </a:xfrm>
            <a:prstGeom prst="rect">
              <a:avLst/>
            </a:prstGeom>
            <a:ln w="6350">
              <a:solidFill>
                <a:srgbClr val="4066AA"/>
              </a:solidFill>
            </a:ln>
          </p:spPr>
        </p:pic>
      </p:grpSp>
      <p:grpSp>
        <p:nvGrpSpPr>
          <p:cNvPr id="195" name="Group 194"/>
          <p:cNvGrpSpPr/>
          <p:nvPr/>
        </p:nvGrpSpPr>
        <p:grpSpPr>
          <a:xfrm>
            <a:off x="2427567" y="1798057"/>
            <a:ext cx="1638396" cy="545701"/>
            <a:chOff x="3147823" y="2042825"/>
            <a:chExt cx="1591715" cy="502920"/>
          </a:xfrm>
        </p:grpSpPr>
        <p:sp>
          <p:nvSpPr>
            <p:cNvPr id="196" name="Rectangle 195"/>
            <p:cNvSpPr/>
            <p:nvPr/>
          </p:nvSpPr>
          <p:spPr>
            <a:xfrm>
              <a:off x="3147823" y="2042825"/>
              <a:ext cx="1591715" cy="502920"/>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18288" rIns="0" bIns="18288" rtlCol="0" anchor="ctr" anchorCtr="0"/>
            <a:lstStyle/>
            <a:p>
              <a:r>
                <a:rPr lang="en-US" sz="700" dirty="0">
                  <a:solidFill>
                    <a:schemeClr val="tx1"/>
                  </a:solidFill>
                </a:rPr>
                <a:t>Jos </a:t>
              </a:r>
              <a:r>
                <a:rPr lang="en-US" sz="700" dirty="0" smtClean="0">
                  <a:solidFill>
                    <a:schemeClr val="tx1"/>
                  </a:solidFill>
                </a:rPr>
                <a:t>Plessers</a:t>
              </a:r>
              <a:endParaRPr lang="en-US" sz="700" dirty="0">
                <a:solidFill>
                  <a:schemeClr val="tx1"/>
                </a:solidFill>
              </a:endParaRPr>
            </a:p>
            <a:p>
              <a:r>
                <a:rPr lang="en-US" sz="700" b="1" dirty="0">
                  <a:solidFill>
                    <a:schemeClr val="tx1"/>
                  </a:solidFill>
                </a:rPr>
                <a:t>Due Diligence</a:t>
              </a:r>
              <a:endParaRPr lang="en-US" sz="700" dirty="0">
                <a:solidFill>
                  <a:schemeClr val="tx1"/>
                </a:solidFill>
              </a:endParaRPr>
            </a:p>
            <a:p>
              <a:r>
                <a:rPr lang="en-US" sz="700" dirty="0">
                  <a:solidFill>
                    <a:schemeClr val="tx1"/>
                  </a:solidFill>
                </a:rPr>
                <a:t>Managing </a:t>
              </a:r>
              <a:r>
                <a:rPr lang="en-US" sz="700" dirty="0" smtClean="0">
                  <a:solidFill>
                    <a:schemeClr val="tx1"/>
                  </a:solidFill>
                </a:rPr>
                <a:t>Director</a:t>
              </a:r>
            </a:p>
            <a:p>
              <a:r>
                <a:rPr lang="en-US" sz="700" dirty="0" smtClean="0">
                  <a:solidFill>
                    <a:schemeClr val="tx1"/>
                  </a:solidFill>
                </a:rPr>
                <a:t>312-665-3418</a:t>
              </a:r>
            </a:p>
            <a:p>
              <a:r>
                <a:rPr lang="en-US" sz="700" dirty="0" smtClean="0">
                  <a:solidFill>
                    <a:schemeClr val="tx1"/>
                  </a:solidFill>
                </a:rPr>
                <a:t>Chicago, IL</a:t>
              </a:r>
              <a:endParaRPr lang="en-US" sz="700" dirty="0">
                <a:solidFill>
                  <a:schemeClr val="tx1"/>
                </a:solidFill>
              </a:endParaRPr>
            </a:p>
          </p:txBody>
        </p:sp>
        <p:pic>
          <p:nvPicPr>
            <p:cNvPr id="197" name="Picture 196"/>
            <p:cNvPicPr preferRelativeResize="0">
              <a:picLocks/>
            </p:cNvPicPr>
            <p:nvPr/>
          </p:nvPicPr>
          <p:blipFill>
            <a:blip r:embed="rId12" cstate="print">
              <a:extLst>
                <a:ext uri="{28A0092B-C50C-407E-A947-70E740481C1C}">
                  <a14:useLocalDpi xmlns:a14="http://schemas.microsoft.com/office/drawing/2010/main" val="0"/>
                </a:ext>
              </a:extLst>
            </a:blip>
            <a:stretch>
              <a:fillRect/>
            </a:stretch>
          </p:blipFill>
          <p:spPr>
            <a:xfrm>
              <a:off x="3171198" y="2084822"/>
              <a:ext cx="384048" cy="420624"/>
            </a:xfrm>
            <a:prstGeom prst="rect">
              <a:avLst/>
            </a:prstGeom>
            <a:ln w="6350">
              <a:solidFill>
                <a:srgbClr val="4066AA"/>
              </a:solidFill>
            </a:ln>
          </p:spPr>
        </p:pic>
      </p:grpSp>
      <p:sp>
        <p:nvSpPr>
          <p:cNvPr id="198" name="Rectangle 197"/>
          <p:cNvSpPr/>
          <p:nvPr/>
        </p:nvSpPr>
        <p:spPr>
          <a:xfrm>
            <a:off x="2425205" y="1257119"/>
            <a:ext cx="1640758" cy="530352"/>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18288" rIns="0" bIns="18288" rtlCol="0" anchor="ctr" anchorCtr="0"/>
          <a:lstStyle/>
          <a:p>
            <a:r>
              <a:rPr lang="en-US" sz="700" dirty="0">
                <a:solidFill>
                  <a:schemeClr val="tx1"/>
                </a:solidFill>
              </a:rPr>
              <a:t>Dan </a:t>
            </a:r>
            <a:r>
              <a:rPr lang="en-US" sz="700" dirty="0" smtClean="0">
                <a:solidFill>
                  <a:schemeClr val="tx1"/>
                </a:solidFill>
              </a:rPr>
              <a:t>DenBoer</a:t>
            </a:r>
          </a:p>
          <a:p>
            <a:r>
              <a:rPr lang="en-US" sz="700" b="1" dirty="0" smtClean="0">
                <a:solidFill>
                  <a:schemeClr val="tx1"/>
                </a:solidFill>
              </a:rPr>
              <a:t>Performance Improvement </a:t>
            </a:r>
          </a:p>
          <a:p>
            <a:r>
              <a:rPr lang="en-US" sz="700" dirty="0" smtClean="0">
                <a:solidFill>
                  <a:schemeClr val="tx1"/>
                </a:solidFill>
              </a:rPr>
              <a:t>Partner</a:t>
            </a:r>
          </a:p>
          <a:p>
            <a:r>
              <a:rPr lang="en-US" sz="700" dirty="0" smtClean="0">
                <a:solidFill>
                  <a:schemeClr val="tx1"/>
                </a:solidFill>
              </a:rPr>
              <a:t>480-459-3613</a:t>
            </a:r>
          </a:p>
          <a:p>
            <a:r>
              <a:rPr lang="en-US" sz="700" dirty="0" smtClean="0">
                <a:solidFill>
                  <a:schemeClr val="tx1"/>
                </a:solidFill>
                <a:sym typeface="Symbol" panose="05050102010706020507" pitchFamily="18" charset="2"/>
              </a:rPr>
              <a:t>Chicago</a:t>
            </a:r>
            <a:r>
              <a:rPr lang="en-US" sz="700" dirty="0">
                <a:solidFill>
                  <a:schemeClr val="tx1"/>
                </a:solidFill>
                <a:sym typeface="Symbol" panose="05050102010706020507" pitchFamily="18" charset="2"/>
              </a:rPr>
              <a:t>, </a:t>
            </a:r>
            <a:r>
              <a:rPr lang="en-US" sz="700" dirty="0" smtClean="0">
                <a:solidFill>
                  <a:schemeClr val="tx1"/>
                </a:solidFill>
                <a:sym typeface="Symbol" panose="05050102010706020507" pitchFamily="18" charset="2"/>
              </a:rPr>
              <a:t>IL</a:t>
            </a:r>
            <a:endParaRPr lang="en-US" sz="700" dirty="0">
              <a:solidFill>
                <a:schemeClr val="tx1"/>
              </a:solidFill>
            </a:endParaRPr>
          </a:p>
        </p:txBody>
      </p:sp>
      <p:pic>
        <p:nvPicPr>
          <p:cNvPr id="199" name="Picture 198"/>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4695234" y="1613258"/>
            <a:ext cx="384048" cy="420624"/>
          </a:xfrm>
          <a:prstGeom prst="rect">
            <a:avLst/>
          </a:prstGeom>
          <a:ln w="6350">
            <a:solidFill>
              <a:srgbClr val="4066AA"/>
            </a:solidFill>
          </a:ln>
        </p:spPr>
      </p:pic>
      <p:sp>
        <p:nvSpPr>
          <p:cNvPr id="200" name="Rectangle 199"/>
          <p:cNvSpPr/>
          <p:nvPr/>
        </p:nvSpPr>
        <p:spPr>
          <a:xfrm>
            <a:off x="7497840" y="1538327"/>
            <a:ext cx="1325880" cy="541755"/>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18288" rIns="0" bIns="18288" rtlCol="0" anchor="ctr" anchorCtr="0"/>
          <a:lstStyle/>
          <a:p>
            <a:r>
              <a:rPr lang="en-US" sz="700" dirty="0">
                <a:solidFill>
                  <a:schemeClr val="tx1"/>
                </a:solidFill>
              </a:rPr>
              <a:t>Sid </a:t>
            </a:r>
            <a:r>
              <a:rPr lang="en-US" sz="700" dirty="0" smtClean="0">
                <a:solidFill>
                  <a:schemeClr val="tx1"/>
                </a:solidFill>
              </a:rPr>
              <a:t>Mohasseb</a:t>
            </a:r>
          </a:p>
          <a:p>
            <a:r>
              <a:rPr lang="en-US" sz="700" b="1" dirty="0">
                <a:solidFill>
                  <a:schemeClr val="tx1"/>
                </a:solidFill>
              </a:rPr>
              <a:t>Innovation</a:t>
            </a:r>
            <a:endParaRPr lang="en-US" sz="700" b="1" dirty="0" smtClean="0">
              <a:solidFill>
                <a:schemeClr val="tx1"/>
              </a:solidFill>
            </a:endParaRPr>
          </a:p>
          <a:p>
            <a:r>
              <a:rPr lang="en-US" sz="700" dirty="0">
                <a:solidFill>
                  <a:schemeClr val="tx1"/>
                </a:solidFill>
              </a:rPr>
              <a:t>Managing </a:t>
            </a:r>
            <a:r>
              <a:rPr lang="en-US" sz="700" dirty="0" smtClean="0">
                <a:solidFill>
                  <a:schemeClr val="tx1"/>
                </a:solidFill>
              </a:rPr>
              <a:t>Director</a:t>
            </a:r>
          </a:p>
          <a:p>
            <a:r>
              <a:rPr lang="en-US" sz="700" dirty="0" smtClean="0">
                <a:solidFill>
                  <a:schemeClr val="tx1"/>
                </a:solidFill>
              </a:rPr>
              <a:t>949-885-5625</a:t>
            </a:r>
          </a:p>
          <a:p>
            <a:r>
              <a:rPr lang="en-US" sz="700" dirty="0" smtClean="0">
                <a:solidFill>
                  <a:schemeClr val="tx1"/>
                </a:solidFill>
              </a:rPr>
              <a:t>Irvine, CA</a:t>
            </a:r>
            <a:endParaRPr lang="en-US" sz="700" dirty="0">
              <a:solidFill>
                <a:schemeClr val="tx1"/>
              </a:solidFill>
            </a:endParaRPr>
          </a:p>
        </p:txBody>
      </p:sp>
      <p:pic>
        <p:nvPicPr>
          <p:cNvPr id="201" name="Picture 200"/>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7536771" y="1618399"/>
            <a:ext cx="384048" cy="420624"/>
          </a:xfrm>
          <a:prstGeom prst="rect">
            <a:avLst/>
          </a:prstGeom>
          <a:ln>
            <a:solidFill>
              <a:srgbClr val="4066AA"/>
            </a:solidFill>
          </a:ln>
        </p:spPr>
      </p:pic>
      <p:pic>
        <p:nvPicPr>
          <p:cNvPr id="202" name="Picture 201"/>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6122277" y="1613258"/>
            <a:ext cx="384048" cy="420624"/>
          </a:xfrm>
          <a:prstGeom prst="rect">
            <a:avLst/>
          </a:prstGeom>
          <a:ln w="6350">
            <a:solidFill>
              <a:srgbClr val="4066AA"/>
            </a:solidFill>
          </a:ln>
        </p:spPr>
      </p:pic>
      <p:pic>
        <p:nvPicPr>
          <p:cNvPr id="203" name="Picture 202"/>
          <p:cNvPicPr preferRelativeResize="0">
            <a:picLocks/>
          </p:cNvPicPr>
          <p:nvPr/>
        </p:nvPicPr>
        <p:blipFill>
          <a:blip r:embed="rId16" cstate="print">
            <a:extLst>
              <a:ext uri="{28A0092B-C50C-407E-A947-70E740481C1C}">
                <a14:useLocalDpi xmlns:a14="http://schemas.microsoft.com/office/drawing/2010/main" val="0"/>
              </a:ext>
            </a:extLst>
          </a:blip>
          <a:stretch>
            <a:fillRect/>
          </a:stretch>
        </p:blipFill>
        <p:spPr>
          <a:xfrm>
            <a:off x="354389" y="3724578"/>
            <a:ext cx="384048" cy="420624"/>
          </a:xfrm>
          <a:prstGeom prst="rect">
            <a:avLst/>
          </a:prstGeom>
          <a:ln w="6350">
            <a:solidFill>
              <a:srgbClr val="80BEC9"/>
            </a:solidFill>
          </a:ln>
        </p:spPr>
      </p:pic>
      <p:pic>
        <p:nvPicPr>
          <p:cNvPr id="204" name="Picture 20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53202" y="3764744"/>
            <a:ext cx="384048" cy="420624"/>
          </a:xfrm>
          <a:prstGeom prst="rect">
            <a:avLst/>
          </a:prstGeom>
          <a:ln w="6350">
            <a:solidFill>
              <a:srgbClr val="BDB694"/>
            </a:solidFill>
          </a:ln>
        </p:spPr>
      </p:pic>
      <p:pic>
        <p:nvPicPr>
          <p:cNvPr id="205" name="Picture 20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86589" y="3915079"/>
            <a:ext cx="384048" cy="420624"/>
          </a:xfrm>
          <a:prstGeom prst="rect">
            <a:avLst/>
          </a:prstGeom>
          <a:ln w="6350">
            <a:solidFill>
              <a:srgbClr val="BDB694"/>
            </a:solidFill>
          </a:ln>
        </p:spPr>
      </p:pic>
      <p:pic>
        <p:nvPicPr>
          <p:cNvPr id="206" name="Picture 20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86589" y="4457075"/>
            <a:ext cx="384048" cy="420624"/>
          </a:xfrm>
          <a:prstGeom prst="rect">
            <a:avLst/>
          </a:prstGeom>
          <a:ln w="6350">
            <a:solidFill>
              <a:srgbClr val="BDB694"/>
            </a:solidFill>
          </a:ln>
        </p:spPr>
      </p:pic>
      <p:pic>
        <p:nvPicPr>
          <p:cNvPr id="207" name="Picture 20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186589" y="4999071"/>
            <a:ext cx="384048" cy="420624"/>
          </a:xfrm>
          <a:prstGeom prst="rect">
            <a:avLst/>
          </a:prstGeom>
          <a:ln w="6350">
            <a:solidFill>
              <a:srgbClr val="BDB694"/>
            </a:solidFill>
          </a:ln>
        </p:spPr>
      </p:pic>
      <p:pic>
        <p:nvPicPr>
          <p:cNvPr id="208" name="Picture 20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55066" y="3047509"/>
            <a:ext cx="384048" cy="420624"/>
          </a:xfrm>
          <a:prstGeom prst="rect">
            <a:avLst/>
          </a:prstGeom>
          <a:ln w="6350">
            <a:solidFill>
              <a:srgbClr val="9BCA40"/>
            </a:solidFill>
          </a:ln>
        </p:spPr>
      </p:pic>
      <p:pic>
        <p:nvPicPr>
          <p:cNvPr id="209" name="Picture 20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55066" y="3726196"/>
            <a:ext cx="384048" cy="420624"/>
          </a:xfrm>
          <a:prstGeom prst="rect">
            <a:avLst/>
          </a:prstGeom>
          <a:ln w="6350">
            <a:solidFill>
              <a:srgbClr val="9BCA40"/>
            </a:solidFill>
          </a:ln>
        </p:spPr>
      </p:pic>
      <p:pic>
        <p:nvPicPr>
          <p:cNvPr id="210" name="Picture 20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555066" y="4249243"/>
            <a:ext cx="384048" cy="420624"/>
          </a:xfrm>
          <a:prstGeom prst="rect">
            <a:avLst/>
          </a:prstGeom>
          <a:ln w="6350">
            <a:solidFill>
              <a:srgbClr val="9BCA40"/>
            </a:solidFill>
          </a:ln>
        </p:spPr>
      </p:pic>
      <p:pic>
        <p:nvPicPr>
          <p:cNvPr id="211" name="Picture 21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55066" y="4772289"/>
            <a:ext cx="384048" cy="420624"/>
          </a:xfrm>
          <a:prstGeom prst="rect">
            <a:avLst/>
          </a:prstGeom>
          <a:ln w="6350">
            <a:solidFill>
              <a:srgbClr val="9BCA40"/>
            </a:solidFill>
          </a:ln>
        </p:spPr>
      </p:pic>
      <p:pic>
        <p:nvPicPr>
          <p:cNvPr id="212" name="Picture 21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555066" y="5497841"/>
            <a:ext cx="384048" cy="420624"/>
          </a:xfrm>
          <a:prstGeom prst="rect">
            <a:avLst/>
          </a:prstGeom>
          <a:ln w="6350">
            <a:solidFill>
              <a:srgbClr val="9BCA40"/>
            </a:solidFill>
          </a:ln>
        </p:spPr>
      </p:pic>
      <p:pic>
        <p:nvPicPr>
          <p:cNvPr id="213" name="Picture 2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454435" y="2991707"/>
            <a:ext cx="384048" cy="420624"/>
          </a:xfrm>
          <a:prstGeom prst="rect">
            <a:avLst/>
          </a:prstGeom>
          <a:ln w="6350">
            <a:solidFill>
              <a:srgbClr val="D67A40"/>
            </a:solidFill>
          </a:ln>
        </p:spPr>
      </p:pic>
      <p:pic>
        <p:nvPicPr>
          <p:cNvPr id="214" name="Picture 21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454435" y="3503973"/>
            <a:ext cx="384048" cy="420624"/>
          </a:xfrm>
          <a:prstGeom prst="rect">
            <a:avLst/>
          </a:prstGeom>
          <a:ln w="6350">
            <a:solidFill>
              <a:srgbClr val="D67A40"/>
            </a:solidFill>
          </a:ln>
        </p:spPr>
      </p:pic>
      <p:pic>
        <p:nvPicPr>
          <p:cNvPr id="215" name="Picture 2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454435" y="4034984"/>
            <a:ext cx="384048" cy="420624"/>
          </a:xfrm>
          <a:prstGeom prst="rect">
            <a:avLst/>
          </a:prstGeom>
          <a:ln w="6350">
            <a:solidFill>
              <a:srgbClr val="D67A40"/>
            </a:solidFill>
          </a:ln>
        </p:spPr>
      </p:pic>
      <p:pic>
        <p:nvPicPr>
          <p:cNvPr id="216" name="Picture 21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54435" y="4562780"/>
            <a:ext cx="384048" cy="420624"/>
          </a:xfrm>
          <a:prstGeom prst="rect">
            <a:avLst/>
          </a:prstGeom>
          <a:ln w="6350">
            <a:solidFill>
              <a:srgbClr val="D67A40"/>
            </a:solidFill>
          </a:ln>
        </p:spPr>
      </p:pic>
      <p:pic>
        <p:nvPicPr>
          <p:cNvPr id="217" name="Picture 21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454435" y="5092403"/>
            <a:ext cx="384048" cy="420624"/>
          </a:xfrm>
          <a:prstGeom prst="rect">
            <a:avLst/>
          </a:prstGeom>
          <a:ln w="6350">
            <a:solidFill>
              <a:srgbClr val="D67A40"/>
            </a:solidFill>
          </a:ln>
        </p:spPr>
      </p:pic>
      <p:pic>
        <p:nvPicPr>
          <p:cNvPr id="218" name="Picture 21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454435" y="5716019"/>
            <a:ext cx="384048" cy="420624"/>
          </a:xfrm>
          <a:prstGeom prst="rect">
            <a:avLst/>
          </a:prstGeom>
          <a:ln w="6350">
            <a:solidFill>
              <a:srgbClr val="D67A40"/>
            </a:solidFill>
          </a:ln>
        </p:spPr>
      </p:pic>
      <p:pic>
        <p:nvPicPr>
          <p:cNvPr id="219" name="Picture 21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996516" y="2983760"/>
            <a:ext cx="384048" cy="420624"/>
          </a:xfrm>
          <a:prstGeom prst="rect">
            <a:avLst/>
          </a:prstGeom>
          <a:ln w="6350">
            <a:solidFill>
              <a:schemeClr val="bg1">
                <a:lumMod val="50000"/>
              </a:schemeClr>
            </a:solidFill>
          </a:ln>
        </p:spPr>
      </p:pic>
      <p:sp>
        <p:nvSpPr>
          <p:cNvPr id="220" name="TextBox 219"/>
          <p:cNvSpPr txBox="1"/>
          <p:nvPr/>
        </p:nvSpPr>
        <p:spPr>
          <a:xfrm>
            <a:off x="5825876" y="976110"/>
            <a:ext cx="1828800" cy="244445"/>
          </a:xfrm>
          <a:prstGeom prst="rect">
            <a:avLst/>
          </a:prstGeom>
          <a:solidFill>
            <a:srgbClr val="4066AA"/>
          </a:solidFill>
        </p:spPr>
        <p:txBody>
          <a:bodyPr wrap="square" lIns="54000" tIns="54000" rIns="54000" bIns="54000" rtlCol="0">
            <a:noAutofit/>
          </a:bodyPr>
          <a:lstStyle/>
          <a:p>
            <a:pPr lvl="0" algn="ctr"/>
            <a:r>
              <a:rPr lang="en-US" sz="900" b="1" dirty="0" smtClean="0">
                <a:solidFill>
                  <a:schemeClr val="bg1"/>
                </a:solidFill>
              </a:rPr>
              <a:t>Strategic </a:t>
            </a:r>
            <a:r>
              <a:rPr lang="en-US" sz="900" b="1" dirty="0">
                <a:solidFill>
                  <a:schemeClr val="bg1"/>
                </a:solidFill>
              </a:rPr>
              <a:t>Capabilities</a:t>
            </a:r>
          </a:p>
          <a:p>
            <a:endParaRPr lang="en-US" sz="900" dirty="0" smtClean="0">
              <a:solidFill>
                <a:schemeClr val="bg1"/>
              </a:solidFill>
              <a:latin typeface="Arial" pitchFamily="34" charset="0"/>
              <a:cs typeface="Arial" pitchFamily="34" charset="0"/>
            </a:endParaRPr>
          </a:p>
        </p:txBody>
      </p:sp>
      <p:sp>
        <p:nvSpPr>
          <p:cNvPr id="221" name="TextBox 220"/>
          <p:cNvSpPr txBox="1"/>
          <p:nvPr/>
        </p:nvSpPr>
        <p:spPr>
          <a:xfrm>
            <a:off x="4942645" y="5459445"/>
            <a:ext cx="940327" cy="539942"/>
          </a:xfrm>
          <a:prstGeom prst="rect">
            <a:avLst/>
          </a:prstGeom>
          <a:noFill/>
        </p:spPr>
        <p:txBody>
          <a:bodyPr wrap="square" lIns="54000" tIns="54000" rIns="54000" bIns="54000" rtlCol="0">
            <a:spAutoFit/>
          </a:bodyPr>
          <a:lstStyle/>
          <a:p>
            <a:r>
              <a:rPr lang="en-US" sz="700" dirty="0" smtClean="0"/>
              <a:t>Jonathan </a:t>
            </a:r>
            <a:r>
              <a:rPr lang="en-US" sz="700" dirty="0"/>
              <a:t>White</a:t>
            </a:r>
          </a:p>
          <a:p>
            <a:r>
              <a:rPr lang="en-US" sz="700" i="1" dirty="0"/>
              <a:t>Managing </a:t>
            </a:r>
            <a:r>
              <a:rPr lang="en-US" sz="700" i="1" dirty="0" smtClean="0"/>
              <a:t>Director</a:t>
            </a:r>
          </a:p>
          <a:p>
            <a:r>
              <a:rPr lang="en-US" sz="700" dirty="0" smtClean="0">
                <a:latin typeface="Arial" pitchFamily="34" charset="0"/>
                <a:cs typeface="Arial" pitchFamily="34" charset="0"/>
              </a:rPr>
              <a:t>404-222-3378</a:t>
            </a:r>
          </a:p>
          <a:p>
            <a:r>
              <a:rPr lang="en-US" sz="700" dirty="0" smtClean="0">
                <a:latin typeface="Arial" pitchFamily="34" charset="0"/>
                <a:cs typeface="Arial" pitchFamily="34" charset="0"/>
              </a:rPr>
              <a:t>Atlanta, GA</a:t>
            </a:r>
            <a:endParaRPr lang="en-US" sz="700" dirty="0">
              <a:latin typeface="Arial" pitchFamily="34" charset="0"/>
              <a:cs typeface="Arial" pitchFamily="34" charset="0"/>
            </a:endParaRPr>
          </a:p>
        </p:txBody>
      </p:sp>
      <p:sp>
        <p:nvSpPr>
          <p:cNvPr id="222" name="TextBox 221"/>
          <p:cNvSpPr txBox="1"/>
          <p:nvPr/>
        </p:nvSpPr>
        <p:spPr>
          <a:xfrm>
            <a:off x="3623611" y="3164529"/>
            <a:ext cx="790248" cy="428135"/>
          </a:xfrm>
          <a:prstGeom prst="rect">
            <a:avLst/>
          </a:prstGeom>
          <a:noFill/>
        </p:spPr>
        <p:txBody>
          <a:bodyPr wrap="square" lIns="0" tIns="0" rIns="0" bIns="0" rtlCol="0">
            <a:spAutoFit/>
          </a:bodyPr>
          <a:lstStyle/>
          <a:p>
            <a:pPr lvl="0">
              <a:spcBef>
                <a:spcPts val="300"/>
              </a:spcBef>
            </a:pPr>
            <a:r>
              <a:rPr lang="en-US" sz="700" dirty="0"/>
              <a:t>Rana </a:t>
            </a:r>
            <a:r>
              <a:rPr lang="en-US" sz="700" dirty="0" err="1"/>
              <a:t>Ganguli</a:t>
            </a:r>
            <a:endParaRPr lang="en-US" sz="700" dirty="0"/>
          </a:p>
          <a:p>
            <a:pPr lvl="0"/>
            <a:r>
              <a:rPr lang="en-US" sz="700" i="1" dirty="0"/>
              <a:t>Managing </a:t>
            </a:r>
            <a:r>
              <a:rPr lang="en-US" sz="700" i="1" dirty="0" smtClean="0"/>
              <a:t>Director</a:t>
            </a:r>
          </a:p>
          <a:p>
            <a:pPr lvl="0"/>
            <a:r>
              <a:rPr lang="en-US" sz="700" dirty="0" smtClean="0"/>
              <a:t>212-758-9700</a:t>
            </a:r>
          </a:p>
          <a:p>
            <a:pPr lvl="0"/>
            <a:r>
              <a:rPr lang="en-US" sz="700" dirty="0" smtClean="0"/>
              <a:t>New York, NY</a:t>
            </a:r>
            <a:endParaRPr lang="en-US" sz="700" dirty="0"/>
          </a:p>
        </p:txBody>
      </p:sp>
      <p:sp>
        <p:nvSpPr>
          <p:cNvPr id="223" name="TextBox 222"/>
          <p:cNvSpPr txBox="1"/>
          <p:nvPr/>
        </p:nvSpPr>
        <p:spPr>
          <a:xfrm>
            <a:off x="6456866" y="3686937"/>
            <a:ext cx="786353" cy="430887"/>
          </a:xfrm>
          <a:prstGeom prst="rect">
            <a:avLst/>
          </a:prstGeom>
          <a:noFill/>
        </p:spPr>
        <p:txBody>
          <a:bodyPr wrap="square" lIns="0" tIns="0" rIns="0" bIns="0" rtlCol="0">
            <a:spAutoFit/>
          </a:bodyPr>
          <a:lstStyle/>
          <a:p>
            <a:pPr lvl="0"/>
            <a:r>
              <a:rPr lang="en-US" sz="700" dirty="0"/>
              <a:t>Ashish </a:t>
            </a:r>
            <a:r>
              <a:rPr lang="en-US" sz="700" dirty="0" err="1"/>
              <a:t>Garg</a:t>
            </a:r>
            <a:endParaRPr lang="en-US" sz="700" dirty="0"/>
          </a:p>
          <a:p>
            <a:pPr lvl="0"/>
            <a:r>
              <a:rPr lang="en-US" sz="700" i="1" dirty="0"/>
              <a:t>Managing </a:t>
            </a:r>
            <a:r>
              <a:rPr lang="en-US" sz="700" i="1" dirty="0" smtClean="0"/>
              <a:t>Director</a:t>
            </a:r>
          </a:p>
          <a:p>
            <a:pPr lvl="0"/>
            <a:r>
              <a:rPr lang="en-US" sz="700" dirty="0" smtClean="0"/>
              <a:t>617-988-1101</a:t>
            </a:r>
          </a:p>
          <a:p>
            <a:pPr lvl="0"/>
            <a:r>
              <a:rPr lang="en-US" sz="700" dirty="0" smtClean="0"/>
              <a:t>Boston, MA</a:t>
            </a:r>
            <a:endParaRPr lang="en-US" sz="700" dirty="0"/>
          </a:p>
        </p:txBody>
      </p:sp>
      <p:sp>
        <p:nvSpPr>
          <p:cNvPr id="224" name="TextBox 223"/>
          <p:cNvSpPr txBox="1"/>
          <p:nvPr/>
        </p:nvSpPr>
        <p:spPr>
          <a:xfrm>
            <a:off x="7912055" y="5706143"/>
            <a:ext cx="823640" cy="282739"/>
          </a:xfrm>
          <a:prstGeom prst="rect">
            <a:avLst/>
          </a:prstGeom>
          <a:noFill/>
        </p:spPr>
        <p:txBody>
          <a:bodyPr wrap="square" lIns="0" tIns="0" rIns="0" bIns="0" rtlCol="0">
            <a:noAutofit/>
          </a:bodyPr>
          <a:lstStyle/>
          <a:p>
            <a:pPr lvl="0"/>
            <a:r>
              <a:rPr lang="en-US" sz="700" dirty="0"/>
              <a:t>Bill </a:t>
            </a:r>
            <a:r>
              <a:rPr lang="en-US" sz="700" dirty="0" err="1"/>
              <a:t>Lakenan</a:t>
            </a:r>
            <a:endParaRPr lang="en-US" sz="700" dirty="0"/>
          </a:p>
          <a:p>
            <a:pPr lvl="0"/>
            <a:r>
              <a:rPr lang="en-US" sz="700" i="1" dirty="0" smtClean="0"/>
              <a:t>Partner</a:t>
            </a:r>
          </a:p>
          <a:p>
            <a:pPr lvl="0"/>
            <a:r>
              <a:rPr lang="en-US" sz="700" dirty="0" smtClean="0"/>
              <a:t>404-222-3598</a:t>
            </a:r>
          </a:p>
          <a:p>
            <a:pPr lvl="0"/>
            <a:r>
              <a:rPr lang="en-US" sz="700" dirty="0" smtClean="0"/>
              <a:t>Atlanta, GA</a:t>
            </a:r>
          </a:p>
        </p:txBody>
      </p:sp>
      <p:pic>
        <p:nvPicPr>
          <p:cNvPr id="225" name="Picture 22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451628" y="1301905"/>
            <a:ext cx="384048" cy="420624"/>
          </a:xfrm>
          <a:prstGeom prst="rect">
            <a:avLst/>
          </a:prstGeom>
          <a:ln w="6350">
            <a:solidFill>
              <a:srgbClr val="4066AA"/>
            </a:solidFill>
          </a:ln>
        </p:spPr>
      </p:pic>
      <p:pic>
        <p:nvPicPr>
          <p:cNvPr id="226" name="Picture 22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54389" y="3001411"/>
            <a:ext cx="384048" cy="420624"/>
          </a:xfrm>
          <a:prstGeom prst="rect">
            <a:avLst/>
          </a:prstGeom>
          <a:ln w="6350">
            <a:solidFill>
              <a:srgbClr val="80BEC9"/>
            </a:solidFill>
          </a:ln>
        </p:spPr>
      </p:pic>
      <p:pic>
        <p:nvPicPr>
          <p:cNvPr id="227" name="Picture 22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54389" y="4252833"/>
            <a:ext cx="384048" cy="420624"/>
          </a:xfrm>
          <a:prstGeom prst="rect">
            <a:avLst/>
          </a:prstGeom>
          <a:ln w="6350">
            <a:solidFill>
              <a:srgbClr val="80BEC9"/>
            </a:solidFill>
          </a:ln>
        </p:spPr>
      </p:pic>
      <p:pic>
        <p:nvPicPr>
          <p:cNvPr id="228" name="Picture 22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54389" y="4747220"/>
            <a:ext cx="384048" cy="420624"/>
          </a:xfrm>
          <a:prstGeom prst="rect">
            <a:avLst/>
          </a:prstGeom>
          <a:ln w="6350">
            <a:solidFill>
              <a:srgbClr val="80BEC9"/>
            </a:solidFill>
          </a:ln>
        </p:spPr>
      </p:pic>
      <p:pic>
        <p:nvPicPr>
          <p:cNvPr id="229" name="Picture 22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54389" y="5241608"/>
            <a:ext cx="384048" cy="420624"/>
          </a:xfrm>
          <a:prstGeom prst="rect">
            <a:avLst/>
          </a:prstGeom>
          <a:ln w="6350">
            <a:solidFill>
              <a:srgbClr val="80BEC9"/>
            </a:solidFill>
          </a:ln>
        </p:spPr>
      </p:pic>
      <p:pic>
        <p:nvPicPr>
          <p:cNvPr id="230" name="Picture 22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853202" y="3163573"/>
            <a:ext cx="384048" cy="420624"/>
          </a:xfrm>
          <a:prstGeom prst="rect">
            <a:avLst/>
          </a:prstGeom>
          <a:ln w="6350">
            <a:solidFill>
              <a:srgbClr val="BDB694"/>
            </a:solidFill>
          </a:ln>
        </p:spPr>
      </p:pic>
      <p:pic>
        <p:nvPicPr>
          <p:cNvPr id="231" name="Picture 2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853202" y="4365915"/>
            <a:ext cx="384048" cy="420624"/>
          </a:xfrm>
          <a:prstGeom prst="rect">
            <a:avLst/>
          </a:prstGeom>
          <a:ln w="6350">
            <a:solidFill>
              <a:srgbClr val="BDB694"/>
            </a:solidFill>
          </a:ln>
        </p:spPr>
      </p:pic>
      <p:pic>
        <p:nvPicPr>
          <p:cNvPr id="232" name="Picture 23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853202" y="4967086"/>
            <a:ext cx="384048" cy="420624"/>
          </a:xfrm>
          <a:prstGeom prst="rect">
            <a:avLst/>
          </a:prstGeom>
          <a:ln w="6350">
            <a:solidFill>
              <a:srgbClr val="BDB694"/>
            </a:solidFill>
          </a:ln>
        </p:spPr>
      </p:pic>
      <p:pic>
        <p:nvPicPr>
          <p:cNvPr id="233" name="Picture 23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853202" y="5568258"/>
            <a:ext cx="384048" cy="420624"/>
          </a:xfrm>
          <a:prstGeom prst="rect">
            <a:avLst/>
          </a:prstGeom>
          <a:ln w="6350">
            <a:solidFill>
              <a:srgbClr val="BDB694"/>
            </a:solidFill>
          </a:ln>
        </p:spPr>
      </p:pic>
      <p:pic>
        <p:nvPicPr>
          <p:cNvPr id="234" name="Picture 233"/>
          <p:cNvPicPr preferRelativeResize="0">
            <a:picLocks/>
          </p:cNvPicPr>
          <p:nvPr/>
        </p:nvPicPr>
        <p:blipFill>
          <a:blip r:embed="rId42" cstate="print">
            <a:extLst>
              <a:ext uri="{28A0092B-C50C-407E-A947-70E740481C1C}">
                <a14:useLocalDpi xmlns:a14="http://schemas.microsoft.com/office/drawing/2010/main" val="0"/>
              </a:ext>
            </a:extLst>
          </a:blip>
          <a:stretch>
            <a:fillRect/>
          </a:stretch>
        </p:blipFill>
        <p:spPr>
          <a:xfrm>
            <a:off x="3186589" y="3163573"/>
            <a:ext cx="384048" cy="420624"/>
          </a:xfrm>
          <a:prstGeom prst="rect">
            <a:avLst/>
          </a:prstGeom>
          <a:ln w="6350">
            <a:solidFill>
              <a:srgbClr val="BDB694"/>
            </a:solidFill>
          </a:ln>
        </p:spPr>
      </p:pic>
      <p:sp>
        <p:nvSpPr>
          <p:cNvPr id="235" name="Rectangle 234"/>
          <p:cNvSpPr/>
          <p:nvPr/>
        </p:nvSpPr>
        <p:spPr>
          <a:xfrm>
            <a:off x="4498138" y="5299474"/>
            <a:ext cx="1399032" cy="177421"/>
          </a:xfrm>
          <a:prstGeom prst="rect">
            <a:avLst/>
          </a:prstGeom>
          <a:noFill/>
          <a:ln w="158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lvl="0" algn="ctr">
              <a:spcAft>
                <a:spcPts val="200"/>
              </a:spcAft>
            </a:pPr>
            <a:r>
              <a:rPr lang="en-US" sz="700" b="1" i="1" dirty="0">
                <a:solidFill>
                  <a:schemeClr val="accent3">
                    <a:lumMod val="75000"/>
                  </a:schemeClr>
                </a:solidFill>
              </a:rPr>
              <a:t>Power &amp; Utilities</a:t>
            </a:r>
          </a:p>
        </p:txBody>
      </p:sp>
      <p:pic>
        <p:nvPicPr>
          <p:cNvPr id="236" name="Picture 235"/>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996516" y="3692068"/>
            <a:ext cx="384048" cy="420624"/>
          </a:xfrm>
          <a:prstGeom prst="rect">
            <a:avLst/>
          </a:prstGeom>
          <a:ln w="6350">
            <a:solidFill>
              <a:schemeClr val="bg1">
                <a:lumMod val="50000"/>
              </a:schemeClr>
            </a:solidFill>
          </a:ln>
        </p:spPr>
      </p:pic>
      <p:sp>
        <p:nvSpPr>
          <p:cNvPr id="237" name="Rectangle 236"/>
          <p:cNvSpPr/>
          <p:nvPr/>
        </p:nvSpPr>
        <p:spPr>
          <a:xfrm>
            <a:off x="729614" y="5664442"/>
            <a:ext cx="607859" cy="200055"/>
          </a:xfrm>
          <a:prstGeom prst="rect">
            <a:avLst/>
          </a:prstGeom>
        </p:spPr>
        <p:txBody>
          <a:bodyPr wrap="none">
            <a:spAutoFit/>
          </a:bodyPr>
          <a:lstStyle/>
          <a:p>
            <a:pPr algn="ctr"/>
            <a:r>
              <a:rPr lang="en-US" sz="700" b="1" i="1" dirty="0">
                <a:solidFill>
                  <a:schemeClr val="tx2">
                    <a:lumMod val="75000"/>
                  </a:schemeClr>
                </a:solidFill>
              </a:rPr>
              <a:t>Insurance</a:t>
            </a:r>
          </a:p>
        </p:txBody>
      </p:sp>
      <p:sp>
        <p:nvSpPr>
          <p:cNvPr id="238" name="Rectangle 237"/>
          <p:cNvSpPr/>
          <p:nvPr/>
        </p:nvSpPr>
        <p:spPr>
          <a:xfrm>
            <a:off x="731613" y="3518037"/>
            <a:ext cx="537327" cy="200055"/>
          </a:xfrm>
          <a:prstGeom prst="rect">
            <a:avLst/>
          </a:prstGeom>
        </p:spPr>
        <p:txBody>
          <a:bodyPr wrap="none">
            <a:spAutoFit/>
          </a:bodyPr>
          <a:lstStyle/>
          <a:p>
            <a:pPr lvl="0" algn="ctr">
              <a:spcAft>
                <a:spcPts val="200"/>
              </a:spcAft>
            </a:pPr>
            <a:r>
              <a:rPr lang="en-US" sz="700" b="1" i="1" dirty="0">
                <a:solidFill>
                  <a:schemeClr val="tx2">
                    <a:lumMod val="75000"/>
                  </a:schemeClr>
                </a:solidFill>
              </a:rPr>
              <a:t>Banking</a:t>
            </a:r>
          </a:p>
        </p:txBody>
      </p:sp>
      <p:grpSp>
        <p:nvGrpSpPr>
          <p:cNvPr id="239" name="Group 238"/>
          <p:cNvGrpSpPr/>
          <p:nvPr/>
        </p:nvGrpSpPr>
        <p:grpSpPr>
          <a:xfrm>
            <a:off x="647223" y="1251147"/>
            <a:ext cx="1640758" cy="532551"/>
            <a:chOff x="1311510" y="1373275"/>
            <a:chExt cx="1432563" cy="532551"/>
          </a:xfrm>
        </p:grpSpPr>
        <p:sp>
          <p:nvSpPr>
            <p:cNvPr id="240" name="Rectangle 239"/>
            <p:cNvSpPr/>
            <p:nvPr/>
          </p:nvSpPr>
          <p:spPr>
            <a:xfrm>
              <a:off x="1311510" y="1373275"/>
              <a:ext cx="1432563" cy="532551"/>
            </a:xfrm>
            <a:prstGeom prst="rect">
              <a:avLst/>
            </a:prstGeom>
            <a:solidFill>
              <a:srgbClr val="BFCCE3"/>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0" tIns="0" rIns="0" bIns="0" rtlCol="0" anchor="ctr" anchorCtr="0"/>
            <a:lstStyle/>
            <a:p>
              <a:pPr>
                <a:spcBef>
                  <a:spcPts val="300"/>
                </a:spcBef>
              </a:pPr>
              <a:r>
                <a:rPr lang="en-US" sz="700" b="1" baseline="30000" dirty="0">
                  <a:solidFill>
                    <a:schemeClr val="accent5"/>
                  </a:solidFill>
                  <a:sym typeface="Wingdings"/>
                </a:rPr>
                <a:t></a:t>
              </a:r>
              <a:r>
                <a:rPr lang="en-US" sz="700" b="1" dirty="0">
                  <a:solidFill>
                    <a:schemeClr val="accent5"/>
                  </a:solidFill>
                </a:rPr>
                <a:t>Alex Miller </a:t>
              </a:r>
              <a:r>
                <a:rPr lang="en-US" sz="800" dirty="0">
                  <a:solidFill>
                    <a:schemeClr val="accent4"/>
                  </a:solidFill>
                </a:rPr>
                <a:t/>
              </a:r>
              <a:br>
                <a:rPr lang="en-US" sz="800" dirty="0">
                  <a:solidFill>
                    <a:schemeClr val="accent4"/>
                  </a:solidFill>
                </a:rPr>
              </a:br>
              <a:r>
                <a:rPr lang="en-US" sz="700" b="1" dirty="0" smtClean="0">
                  <a:solidFill>
                    <a:schemeClr val="tx1"/>
                  </a:solidFill>
                </a:rPr>
                <a:t>Strategy </a:t>
              </a:r>
              <a:r>
                <a:rPr lang="en-US" sz="700" b="1" dirty="0">
                  <a:solidFill>
                    <a:schemeClr val="tx1"/>
                  </a:solidFill>
                </a:rPr>
                <a:t>Practice </a:t>
              </a:r>
              <a:r>
                <a:rPr lang="en-US" sz="700" b="1" dirty="0" smtClean="0">
                  <a:solidFill>
                    <a:schemeClr val="tx1"/>
                  </a:solidFill>
                </a:rPr>
                <a:t>Leader </a:t>
              </a:r>
              <a:r>
                <a:rPr lang="en-US" sz="700" dirty="0" smtClean="0">
                  <a:solidFill>
                    <a:schemeClr val="tx1"/>
                  </a:solidFill>
                </a:rPr>
                <a:t>Partner</a:t>
              </a:r>
            </a:p>
            <a:p>
              <a:r>
                <a:rPr lang="en-US" sz="700" dirty="0" smtClean="0">
                  <a:solidFill>
                    <a:schemeClr val="tx1"/>
                  </a:solidFill>
                </a:rPr>
                <a:t>312-665-1325</a:t>
              </a:r>
              <a:br>
                <a:rPr lang="en-US" sz="700" dirty="0" smtClean="0">
                  <a:solidFill>
                    <a:schemeClr val="tx1"/>
                  </a:solidFill>
                </a:rPr>
              </a:br>
              <a:r>
                <a:rPr lang="en-US" sz="700" dirty="0" smtClean="0">
                  <a:solidFill>
                    <a:schemeClr val="tx1"/>
                  </a:solidFill>
                  <a:sym typeface="Symbol" panose="05050102010706020507" pitchFamily="18" charset="2"/>
                </a:rPr>
                <a:t>Chicago</a:t>
              </a:r>
              <a:r>
                <a:rPr lang="en-US" sz="700" dirty="0">
                  <a:solidFill>
                    <a:schemeClr val="tx1"/>
                  </a:solidFill>
                  <a:sym typeface="Symbol" panose="05050102010706020507" pitchFamily="18" charset="2"/>
                </a:rPr>
                <a:t>, IL</a:t>
              </a:r>
              <a:endParaRPr lang="en-US" sz="700" dirty="0">
                <a:solidFill>
                  <a:schemeClr val="tx1"/>
                </a:solidFill>
              </a:endParaRPr>
            </a:p>
          </p:txBody>
        </p:sp>
        <p:pic>
          <p:nvPicPr>
            <p:cNvPr id="241" name="Picture 24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339813" y="1421133"/>
              <a:ext cx="356446" cy="460702"/>
            </a:xfrm>
            <a:prstGeom prst="rect">
              <a:avLst/>
            </a:prstGeom>
            <a:ln w="6350">
              <a:solidFill>
                <a:srgbClr val="4066AA"/>
              </a:solidFill>
            </a:ln>
          </p:spPr>
        </p:pic>
      </p:grpSp>
    </p:spTree>
    <p:extLst>
      <p:ext uri="{BB962C8B-B14F-4D97-AF65-F5344CB8AC3E}">
        <p14:creationId xmlns:p14="http://schemas.microsoft.com/office/powerpoint/2010/main" val="289385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1800" kern="1200" dirty="0" smtClean="0"/>
              <a:t>M&amp;A Tax tools and resources</a:t>
            </a:r>
            <a:endParaRPr lang="en-US" sz="1800" dirty="0"/>
          </a:p>
        </p:txBody>
      </p:sp>
      <p:sp>
        <p:nvSpPr>
          <p:cNvPr id="4" name="Text Placeholder 2"/>
          <p:cNvSpPr>
            <a:spLocks noGrp="1"/>
          </p:cNvSpPr>
          <p:nvPr>
            <p:ph type="body" sz="quarter" idx="10"/>
          </p:nvPr>
        </p:nvSpPr>
        <p:spPr>
          <a:xfrm>
            <a:off x="251519" y="980660"/>
            <a:ext cx="8640960" cy="5473149"/>
          </a:xfrm>
        </p:spPr>
        <p:txBody>
          <a:bodyPr>
            <a:normAutofit/>
          </a:bodyPr>
          <a:lstStyle/>
          <a:p>
            <a:pPr>
              <a:spcBef>
                <a:spcPts val="300"/>
              </a:spcBef>
              <a:spcAft>
                <a:spcPts val="300"/>
              </a:spcAft>
            </a:pPr>
            <a:r>
              <a:rPr lang="en-US" sz="1400" i="1" dirty="0">
                <a:solidFill>
                  <a:schemeClr val="tx1"/>
                </a:solidFill>
                <a:hlinkClick r:id="rId3"/>
              </a:rPr>
              <a:t>Deal Work Toolbox</a:t>
            </a:r>
            <a:r>
              <a:rPr lang="en-US" sz="1400" i="1" dirty="0">
                <a:solidFill>
                  <a:schemeClr val="tx1"/>
                </a:solidFill>
              </a:rPr>
              <a:t>*** </a:t>
            </a:r>
            <a:r>
              <a:rPr lang="en-US" sz="1400" i="1" dirty="0" smtClean="0">
                <a:solidFill>
                  <a:schemeClr val="tx1"/>
                </a:solidFill>
              </a:rPr>
              <a:t>Brand and risk-compliant 100 day </a:t>
            </a:r>
            <a:r>
              <a:rPr lang="en-US" sz="1400" i="1" dirty="0">
                <a:solidFill>
                  <a:schemeClr val="tx1"/>
                </a:solidFill>
              </a:rPr>
              <a:t>p</a:t>
            </a:r>
            <a:r>
              <a:rPr lang="en-US" sz="1400" i="1" dirty="0" smtClean="0">
                <a:solidFill>
                  <a:schemeClr val="tx1"/>
                </a:solidFill>
              </a:rPr>
              <a:t>lan template</a:t>
            </a:r>
            <a:endParaRPr lang="en-US" sz="1400" b="0" dirty="0" smtClean="0">
              <a:solidFill>
                <a:schemeClr val="tx1"/>
              </a:solidFill>
            </a:endParaRPr>
          </a:p>
          <a:p>
            <a:pPr marL="0" indent="0">
              <a:buNone/>
            </a:pPr>
            <a:endParaRPr lang="en-US" sz="1400" b="0" dirty="0">
              <a:solidFill>
                <a:schemeClr val="tx1"/>
              </a:solidFill>
            </a:endParaRPr>
          </a:p>
          <a:p>
            <a:pPr marL="0" indent="0">
              <a:buNone/>
            </a:pPr>
            <a:endParaRPr lang="en-US" sz="1400" b="0" dirty="0" smtClean="0">
              <a:solidFill>
                <a:schemeClr val="tx1"/>
              </a:solidFill>
            </a:endParaRPr>
          </a:p>
          <a:p>
            <a:pPr marL="0" indent="0">
              <a:buNone/>
            </a:pPr>
            <a:endParaRPr lang="en-US" sz="1400" b="0" dirty="0">
              <a:solidFill>
                <a:schemeClr val="tx1"/>
              </a:solidFill>
            </a:endParaRPr>
          </a:p>
          <a:p>
            <a:pPr marL="0" indent="0">
              <a:buNone/>
            </a:pPr>
            <a:endParaRPr lang="en-US" sz="1400" b="0" dirty="0" smtClean="0">
              <a:solidFill>
                <a:schemeClr val="tx1"/>
              </a:solidFill>
            </a:endParaRPr>
          </a:p>
          <a:p>
            <a:pPr marL="0" indent="0">
              <a:buNone/>
            </a:pPr>
            <a:endParaRPr lang="en-US" sz="1400" b="0" dirty="0">
              <a:solidFill>
                <a:schemeClr val="tx1"/>
              </a:solidFill>
            </a:endParaRPr>
          </a:p>
          <a:p>
            <a:pPr marL="0" indent="0">
              <a:buNone/>
            </a:pPr>
            <a:endParaRPr lang="en-US" sz="1400" b="0" dirty="0" smtClean="0">
              <a:solidFill>
                <a:schemeClr val="tx1"/>
              </a:solidFill>
            </a:endParaRPr>
          </a:p>
          <a:p>
            <a:pPr marL="0" indent="0">
              <a:buNone/>
            </a:pPr>
            <a:endParaRPr lang="en-US" sz="1400" b="0" dirty="0">
              <a:solidFill>
                <a:schemeClr val="tx1"/>
              </a:solidFill>
            </a:endParaRPr>
          </a:p>
          <a:p>
            <a:pPr marL="0" indent="0">
              <a:buNone/>
            </a:pPr>
            <a:endParaRPr lang="en-US" sz="1400" b="0" dirty="0" smtClean="0">
              <a:solidFill>
                <a:schemeClr val="tx1"/>
              </a:solidFill>
            </a:endParaRPr>
          </a:p>
          <a:p>
            <a:pPr marL="0" indent="0">
              <a:buNone/>
            </a:pPr>
            <a:endParaRPr lang="en-US" sz="1400" b="0" dirty="0">
              <a:solidFill>
                <a:schemeClr val="tx1"/>
              </a:solidFill>
            </a:endParaRPr>
          </a:p>
          <a:p>
            <a:pPr marL="0" indent="0">
              <a:buNone/>
            </a:pPr>
            <a:endParaRPr lang="en-US" sz="1400" b="0" dirty="0" smtClean="0">
              <a:solidFill>
                <a:schemeClr val="tx1"/>
              </a:solidFill>
            </a:endParaRPr>
          </a:p>
          <a:p>
            <a:pPr marL="0" indent="0">
              <a:buNone/>
            </a:pPr>
            <a:endParaRPr lang="en-US" sz="1400" b="0" dirty="0" smtClean="0">
              <a:solidFill>
                <a:schemeClr val="tx1"/>
              </a:solidFill>
            </a:endParaRPr>
          </a:p>
          <a:p>
            <a:pPr marL="0" indent="0">
              <a:buNone/>
            </a:pPr>
            <a:endParaRPr lang="en-US" sz="1400" b="0" dirty="0">
              <a:solidFill>
                <a:schemeClr val="tx1"/>
              </a:solidFill>
            </a:endParaRPr>
          </a:p>
          <a:p>
            <a:pPr marL="0" indent="0">
              <a:buNone/>
            </a:pPr>
            <a:endParaRPr lang="en-US" sz="1400" b="0" dirty="0" smtClean="0">
              <a:solidFill>
                <a:schemeClr val="tx1"/>
              </a:solidFill>
            </a:endParaRPr>
          </a:p>
          <a:p>
            <a:pPr marL="0" indent="0">
              <a:buNone/>
            </a:pPr>
            <a:endParaRPr lang="en-US" sz="1400" b="0" dirty="0">
              <a:solidFill>
                <a:schemeClr val="tx1"/>
              </a:solidFill>
            </a:endParaRPr>
          </a:p>
          <a:p>
            <a:pPr marL="0" indent="0">
              <a:buNone/>
            </a:pPr>
            <a:r>
              <a:rPr lang="en-US" sz="1400" b="0" dirty="0" smtClean="0">
                <a:solidFill>
                  <a:schemeClr val="tx1"/>
                </a:solidFill>
              </a:rPr>
              <a:t>***</a:t>
            </a:r>
          </a:p>
          <a:p>
            <a:pPr marL="0" indent="0">
              <a:buNone/>
            </a:pPr>
            <a:endParaRPr lang="en-US" sz="1400" b="0" dirty="0" smtClean="0">
              <a:solidFill>
                <a:schemeClr val="tx1"/>
              </a:solidFill>
            </a:endParaRPr>
          </a:p>
          <a:p>
            <a:pPr marL="0" indent="0">
              <a:spcBef>
                <a:spcPts val="0"/>
              </a:spcBef>
              <a:buNone/>
            </a:pPr>
            <a:r>
              <a:rPr lang="en-US" sz="1400" dirty="0" smtClean="0">
                <a:solidFill>
                  <a:schemeClr val="tx1"/>
                </a:solidFill>
              </a:rPr>
              <a:t>Note</a:t>
            </a:r>
            <a:r>
              <a:rPr lang="en-US" sz="1400" b="0" dirty="0" smtClean="0">
                <a:solidFill>
                  <a:schemeClr val="tx1"/>
                </a:solidFill>
              </a:rPr>
              <a:t>: The </a:t>
            </a:r>
            <a:r>
              <a:rPr lang="en-US" sz="1400" b="0" dirty="0" smtClean="0">
                <a:solidFill>
                  <a:schemeClr val="tx1"/>
                </a:solidFill>
                <a:hlinkClick r:id="rId4"/>
              </a:rPr>
              <a:t>Deal Work Toolbox</a:t>
            </a:r>
            <a:r>
              <a:rPr lang="en-US" sz="1400" b="0" dirty="0" smtClean="0">
                <a:solidFill>
                  <a:schemeClr val="tx1"/>
                </a:solidFill>
              </a:rPr>
              <a:t> is only available to M&amp;A Tax professionals. </a:t>
            </a:r>
          </a:p>
        </p:txBody>
      </p:sp>
      <p:pic>
        <p:nvPicPr>
          <p:cNvPr id="16" name="Picture 15"/>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1666" y="1290870"/>
            <a:ext cx="9107171" cy="4142522"/>
          </a:xfrm>
          <a:prstGeom prst="rect">
            <a:avLst/>
          </a:prstGeom>
        </p:spPr>
      </p:pic>
    </p:spTree>
    <p:extLst>
      <p:ext uri="{BB962C8B-B14F-4D97-AF65-F5344CB8AC3E}">
        <p14:creationId xmlns:p14="http://schemas.microsoft.com/office/powerpoint/2010/main" val="2358177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dirty="0" smtClean="0"/>
              <a:t>Tax Contacts – Post-deal </a:t>
            </a:r>
            <a:r>
              <a:rPr lang="en-US" dirty="0"/>
              <a:t>r</a:t>
            </a:r>
            <a:r>
              <a:rPr lang="en-US" dirty="0" smtClean="0"/>
              <a:t>ecommendations</a:t>
            </a:r>
            <a:endParaRPr lang="en-US" dirty="0"/>
          </a:p>
        </p:txBody>
      </p:sp>
      <p:graphicFrame>
        <p:nvGraphicFramePr>
          <p:cNvPr id="4" name="Table 3"/>
          <p:cNvGraphicFramePr>
            <a:graphicFrameLocks noGrp="1"/>
          </p:cNvGraphicFramePr>
          <p:nvPr>
            <p:extLst/>
          </p:nvPr>
        </p:nvGraphicFramePr>
        <p:xfrm>
          <a:off x="304799" y="1066978"/>
          <a:ext cx="8686801" cy="5187361"/>
        </p:xfrm>
        <a:graphic>
          <a:graphicData uri="http://schemas.openxmlformats.org/drawingml/2006/table">
            <a:tbl>
              <a:tblPr>
                <a:tableStyleId>{5940675A-B579-460E-94D1-54222C63F5DA}</a:tableStyleId>
              </a:tblPr>
              <a:tblGrid>
                <a:gridCol w="838201"/>
                <a:gridCol w="685800"/>
                <a:gridCol w="685800"/>
                <a:gridCol w="643968"/>
                <a:gridCol w="729129"/>
                <a:gridCol w="748432"/>
                <a:gridCol w="88271"/>
                <a:gridCol w="1066800"/>
                <a:gridCol w="762000"/>
                <a:gridCol w="980142"/>
                <a:gridCol w="772458"/>
                <a:gridCol w="685800"/>
              </a:tblGrid>
              <a:tr h="238760">
                <a:tc>
                  <a:txBody>
                    <a:bodyPr/>
                    <a:lstStyle/>
                    <a:p>
                      <a:pPr algn="l" fontAlgn="b"/>
                      <a:r>
                        <a:rPr lang="en-US" sz="600" u="none" strike="noStrike" dirty="0">
                          <a:solidFill>
                            <a:schemeClr val="bg1"/>
                          </a:solidFill>
                          <a:effectLst/>
                        </a:rPr>
                        <a:t> </a:t>
                      </a:r>
                      <a:endParaRPr lang="en-US" sz="600" b="0" i="0" u="none" strike="noStrike" dirty="0">
                        <a:solidFill>
                          <a:schemeClr val="bg1"/>
                        </a:solidFill>
                        <a:effectLst/>
                        <a:latin typeface="Calibri" panose="020F0502020204030204" pitchFamily="34" charset="0"/>
                      </a:endParaRPr>
                    </a:p>
                  </a:txBody>
                  <a:tcPr marL="6035" marR="6035" marT="6035" marB="0"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7C92"/>
                    </a:solidFill>
                  </a:tcPr>
                </a:tc>
                <a:tc gridSpan="5">
                  <a:txBody>
                    <a:bodyPr/>
                    <a:lstStyle/>
                    <a:p>
                      <a:pPr algn="ctr" fontAlgn="b"/>
                      <a:r>
                        <a:rPr lang="en-US" sz="1200" b="1" u="none" strike="noStrike" dirty="0">
                          <a:solidFill>
                            <a:schemeClr val="bg1"/>
                          </a:solidFill>
                          <a:effectLst/>
                        </a:rPr>
                        <a:t>East Region</a:t>
                      </a:r>
                      <a:endParaRPr lang="en-US" sz="1200" b="1" i="0"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7C9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tabLst>
                          <a:tab pos="233363" algn="l"/>
                        </a:tabLst>
                      </a:pPr>
                      <a:endParaRPr lang="en-US" sz="1200" b="1" i="0" u="sng" strike="noStrike" dirty="0">
                        <a:solidFill>
                          <a:schemeClr val="bg1"/>
                        </a:solidFill>
                        <a:effectLst/>
                        <a:latin typeface="Calibri" panose="020F0502020204030204" pitchFamily="34" charset="0"/>
                      </a:endParaRPr>
                    </a:p>
                  </a:txBody>
                  <a:tcPr marL="6035" marR="6035" marT="60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gridSpan="5">
                  <a:txBody>
                    <a:bodyPr/>
                    <a:lstStyle/>
                    <a:p>
                      <a:pPr algn="ctr" fontAlgn="b"/>
                      <a:r>
                        <a:rPr lang="en-US" sz="1200" b="1" u="none" strike="noStrike" dirty="0">
                          <a:solidFill>
                            <a:schemeClr val="bg1"/>
                          </a:solidFill>
                          <a:effectLst/>
                        </a:rPr>
                        <a:t>West Region</a:t>
                      </a:r>
                      <a:endParaRPr lang="en-US" sz="1200" b="1" i="0"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007C9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18330">
                <a:tc>
                  <a:txBody>
                    <a:bodyPr/>
                    <a:lstStyle/>
                    <a:p>
                      <a:pPr algn="l" fontAlgn="b"/>
                      <a:endParaRPr lang="en-US" sz="900" b="1" i="0"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C92"/>
                    </a:solidFill>
                  </a:tcPr>
                </a:tc>
                <a:tc>
                  <a:txBody>
                    <a:bodyPr/>
                    <a:lstStyle/>
                    <a:p>
                      <a:pPr algn="ctr" fontAlgn="b"/>
                      <a:r>
                        <a:rPr lang="en-US" sz="900" b="1" i="1" u="none" strike="noStrike" dirty="0">
                          <a:solidFill>
                            <a:schemeClr val="bg1"/>
                          </a:solidFill>
                          <a:effectLst/>
                        </a:rPr>
                        <a:t>Boston</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smtClean="0">
                          <a:solidFill>
                            <a:schemeClr val="bg1"/>
                          </a:solidFill>
                          <a:effectLst/>
                        </a:rPr>
                        <a:t>New</a:t>
                      </a:r>
                      <a:r>
                        <a:rPr lang="en-US" sz="900" b="1" i="1" u="none" strike="noStrike" baseline="0" dirty="0" smtClean="0">
                          <a:solidFill>
                            <a:schemeClr val="bg1"/>
                          </a:solidFill>
                          <a:effectLst/>
                        </a:rPr>
                        <a:t> York Metro</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smtClean="0">
                          <a:solidFill>
                            <a:schemeClr val="bg1"/>
                          </a:solidFill>
                          <a:effectLst/>
                        </a:rPr>
                        <a:t>Philly</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a:solidFill>
                            <a:schemeClr val="bg1"/>
                          </a:solidFill>
                          <a:effectLst/>
                        </a:rPr>
                        <a:t>Tysons</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a:solidFill>
                            <a:schemeClr val="bg1"/>
                          </a:solidFill>
                          <a:effectLst/>
                        </a:rPr>
                        <a:t>Atlanta</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i="1" u="none" strike="noStrike" dirty="0">
                          <a:solidFill>
                            <a:schemeClr val="bg1"/>
                          </a:solidFill>
                          <a:effectLst/>
                        </a:rPr>
                        <a:t>Chicago</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smtClean="0">
                          <a:solidFill>
                            <a:schemeClr val="bg1"/>
                          </a:solidFill>
                          <a:effectLst/>
                        </a:rPr>
                        <a:t>Dallas /</a:t>
                      </a:r>
                    </a:p>
                    <a:p>
                      <a:pPr algn="ctr" fontAlgn="b"/>
                      <a:r>
                        <a:rPr lang="en-US" sz="900" b="1" i="1" u="none" strike="noStrike" dirty="0" smtClean="0">
                          <a:solidFill>
                            <a:schemeClr val="bg1"/>
                          </a:solidFill>
                          <a:effectLst/>
                        </a:rPr>
                        <a:t>Denver</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a:solidFill>
                            <a:schemeClr val="bg1"/>
                          </a:solidFill>
                          <a:effectLst/>
                        </a:rPr>
                        <a:t>Houston</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a:solidFill>
                            <a:schemeClr val="bg1"/>
                          </a:solidFill>
                          <a:effectLst/>
                        </a:rPr>
                        <a:t>Santa </a:t>
                      </a:r>
                      <a:r>
                        <a:rPr lang="en-US" sz="900" b="1" i="1" u="none" strike="noStrike" dirty="0" smtClean="0">
                          <a:solidFill>
                            <a:schemeClr val="bg1"/>
                          </a:solidFill>
                          <a:effectLst/>
                        </a:rPr>
                        <a:t>Clara/San </a:t>
                      </a:r>
                      <a:r>
                        <a:rPr lang="en-US" sz="900" b="1" i="1" u="none" strike="noStrike" dirty="0">
                          <a:solidFill>
                            <a:schemeClr val="bg1"/>
                          </a:solidFill>
                          <a:effectLst/>
                        </a:rPr>
                        <a:t>Fran</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c>
                  <a:txBody>
                    <a:bodyPr/>
                    <a:lstStyle/>
                    <a:p>
                      <a:pPr algn="ctr" fontAlgn="b"/>
                      <a:r>
                        <a:rPr lang="en-US" sz="900" b="1" i="1" u="none" strike="noStrike" dirty="0">
                          <a:solidFill>
                            <a:schemeClr val="bg1"/>
                          </a:solidFill>
                          <a:effectLst/>
                        </a:rPr>
                        <a:t>LA</a:t>
                      </a:r>
                      <a:endParaRPr lang="en-US" sz="900" b="1" i="1" u="none" strike="noStrike" dirty="0">
                        <a:solidFill>
                          <a:schemeClr val="bg1"/>
                        </a:solidFill>
                        <a:effectLst/>
                        <a:latin typeface="Calibri" panose="020F0502020204030204" pitchFamily="34" charset="0"/>
                      </a:endParaRPr>
                    </a:p>
                  </a:txBody>
                  <a:tcPr marL="6035" marR="6035" marT="603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C92"/>
                    </a:solidFill>
                  </a:tcPr>
                </a:tc>
              </a:tr>
              <a:tr h="489734">
                <a:tc>
                  <a:txBody>
                    <a:bodyPr/>
                    <a:lstStyle/>
                    <a:p>
                      <a:pPr algn="ctr" fontAlgn="b"/>
                      <a:r>
                        <a:rPr lang="en-US" sz="800" b="1" u="none" strike="noStrike" dirty="0">
                          <a:solidFill>
                            <a:schemeClr val="bg1"/>
                          </a:solidFill>
                          <a:effectLst/>
                        </a:rPr>
                        <a:t>PDR Lead</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fontAlgn="b"/>
                      <a:r>
                        <a:rPr lang="en-US" sz="800" u="none" strike="noStrike" dirty="0">
                          <a:effectLst/>
                        </a:rPr>
                        <a:t>Monica </a:t>
                      </a:r>
                      <a:r>
                        <a:rPr lang="en-US" sz="800" u="none" strike="noStrike" dirty="0" smtClean="0">
                          <a:effectLst/>
                        </a:rPr>
                        <a:t>Sardana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Scott </a:t>
                      </a:r>
                      <a:r>
                        <a:rPr lang="en-US" sz="800" u="none" strike="noStrike" dirty="0" smtClean="0">
                          <a:effectLst/>
                        </a:rPr>
                        <a:t>Novick</a:t>
                      </a:r>
                    </a:p>
                    <a:p>
                      <a:pPr algn="ctr" fontAlgn="b"/>
                      <a:r>
                        <a:rPr lang="en-US" sz="800" b="0" i="0" u="none" strike="noStrike" dirty="0" smtClean="0">
                          <a:solidFill>
                            <a:srgbClr val="000000"/>
                          </a:solidFill>
                          <a:effectLst/>
                          <a:latin typeface="Calibri" panose="020F0502020204030204" pitchFamily="34" charset="0"/>
                        </a:rPr>
                        <a:t>(National Lead)</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Harmony </a:t>
                      </a:r>
                      <a:r>
                        <a:rPr lang="en-US" sz="800" u="none" strike="noStrike" dirty="0" smtClean="0">
                          <a:effectLst/>
                        </a:rPr>
                        <a:t>Preston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Katya Gimbel</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Mitchell </a:t>
                      </a:r>
                      <a:r>
                        <a:rPr lang="en-US" sz="800" u="none" strike="noStrike" dirty="0" smtClean="0">
                          <a:effectLst/>
                        </a:rPr>
                        <a:t>Thweatt</a:t>
                      </a:r>
                      <a:r>
                        <a:rPr lang="en-US" sz="800" u="none" strike="noStrike" baseline="0" dirty="0" smtClean="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Anthony </a:t>
                      </a:r>
                      <a:r>
                        <a:rPr lang="en-US" sz="800" u="none" strike="noStrike" dirty="0" smtClean="0">
                          <a:effectLst/>
                        </a:rPr>
                        <a:t>Berceau</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Steven </a:t>
                      </a:r>
                      <a:r>
                        <a:rPr lang="en-US" sz="800" u="none" strike="noStrike" dirty="0" smtClean="0">
                          <a:effectLst/>
                        </a:rPr>
                        <a:t>Qualls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Patrick Kessler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700" u="none" strike="noStrike" dirty="0">
                          <a:effectLst/>
                        </a:rPr>
                        <a:t>Tim Berry </a:t>
                      </a:r>
                      <a:endParaRPr lang="en-US" sz="700" u="none" strike="noStrike" dirty="0" smtClean="0">
                        <a:effectLst/>
                      </a:endParaRPr>
                    </a:p>
                    <a:p>
                      <a:pPr algn="ctr" fontAlgn="b"/>
                      <a:r>
                        <a:rPr lang="en-US" sz="700" u="none" strike="noStrike" dirty="0" smtClean="0">
                          <a:effectLst/>
                        </a:rPr>
                        <a:t>(</a:t>
                      </a:r>
                      <a:r>
                        <a:rPr lang="en-US" sz="700" u="none" strike="noStrike" dirty="0">
                          <a:effectLst/>
                        </a:rPr>
                        <a:t>Santa Clara)</a:t>
                      </a:r>
                      <a:br>
                        <a:rPr lang="en-US" sz="700" u="none" strike="noStrike" dirty="0">
                          <a:effectLst/>
                        </a:rPr>
                      </a:br>
                      <a:r>
                        <a:rPr lang="en-US" sz="700" u="none" strike="noStrike" dirty="0">
                          <a:effectLst/>
                        </a:rPr>
                        <a:t>David Hathcoat (San Fran</a:t>
                      </a:r>
                      <a:r>
                        <a:rPr lang="en-US" sz="700" u="none" strike="noStrike" dirty="0" smtClean="0">
                          <a:effectLst/>
                        </a:rPr>
                        <a:t>)</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Sergei </a:t>
                      </a:r>
                      <a:r>
                        <a:rPr lang="en-US" sz="800" u="none" strike="noStrike" dirty="0" smtClean="0">
                          <a:effectLst/>
                        </a:rPr>
                        <a:t>Mytko</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369252">
                <a:tc>
                  <a:txBody>
                    <a:bodyPr/>
                    <a:lstStyle/>
                    <a:p>
                      <a:pPr algn="ctr" fontAlgn="b"/>
                      <a:r>
                        <a:rPr lang="en-US" sz="800" b="1" u="none" strike="noStrike" dirty="0">
                          <a:solidFill>
                            <a:schemeClr val="bg1"/>
                          </a:solidFill>
                          <a:effectLst/>
                        </a:rPr>
                        <a:t>CAB</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Dana Fried</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Robert </a:t>
                      </a:r>
                      <a:r>
                        <a:rPr lang="en-US" sz="800" u="none" strike="noStrike" dirty="0" smtClean="0">
                          <a:effectLst/>
                        </a:rPr>
                        <a:t>Delgado &amp; Dana Fried</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Toby Ruda</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Toby </a:t>
                      </a:r>
                      <a:r>
                        <a:rPr lang="en-US" sz="800" u="none" strike="noStrike" dirty="0" err="1">
                          <a:effectLst/>
                        </a:rPr>
                        <a:t>Ruda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Andrea </a:t>
                      </a:r>
                      <a:r>
                        <a:rPr lang="en-US" sz="800" u="none" strike="noStrike" dirty="0" err="1">
                          <a:effectLst/>
                        </a:rPr>
                        <a:t>Dudek</a:t>
                      </a:r>
                      <a:r>
                        <a:rPr lang="en-US" sz="800" u="none" strike="noStrike" dirty="0">
                          <a:effectLst/>
                        </a:rPr>
                        <a:t> &amp; Robert Delgado</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r>
                        <a:rPr lang="en-US" sz="800" u="none" strike="noStrike" dirty="0" smtClean="0">
                          <a:effectLst/>
                        </a:rPr>
                        <a:t>Robert Delgado</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r>
                        <a:rPr lang="en-US" sz="800" u="none" strike="noStrike" dirty="0" smtClean="0">
                          <a:effectLst/>
                        </a:rPr>
                        <a:t>Robert Delgado</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50363">
                <a:tc>
                  <a:txBody>
                    <a:bodyPr/>
                    <a:lstStyle/>
                    <a:p>
                      <a:pPr algn="ctr" fontAlgn="b"/>
                      <a:r>
                        <a:rPr lang="en-US" sz="800" b="1" u="none" strike="noStrike" dirty="0">
                          <a:solidFill>
                            <a:schemeClr val="bg1"/>
                          </a:solidFill>
                          <a:effectLst/>
                        </a:rPr>
                        <a:t>IES</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Stuart Taylor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b="0" i="0" u="none" strike="noStrike" dirty="0" smtClean="0">
                          <a:solidFill>
                            <a:schemeClr val="tx1"/>
                          </a:solidFill>
                          <a:effectLst/>
                          <a:latin typeface="+mn-lt"/>
                        </a:rPr>
                        <a:t>James</a:t>
                      </a:r>
                      <a:r>
                        <a:rPr lang="en-US" sz="800" b="0" i="0" u="none" strike="noStrike" baseline="0" dirty="0" smtClean="0">
                          <a:solidFill>
                            <a:schemeClr val="tx1"/>
                          </a:solidFill>
                          <a:effectLst/>
                          <a:latin typeface="+mn-lt"/>
                        </a:rPr>
                        <a:t> Seymour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Roger Koferl</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err="1">
                          <a:effectLst/>
                        </a:rPr>
                        <a:t>Cordella</a:t>
                      </a:r>
                      <a:r>
                        <a:rPr lang="en-US" sz="800" u="none" strike="noStrike" dirty="0">
                          <a:effectLst/>
                        </a:rPr>
                        <a:t> Scott</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Christina Kern</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77943">
                <a:tc>
                  <a:txBody>
                    <a:bodyPr/>
                    <a:lstStyle/>
                    <a:p>
                      <a:pPr algn="ctr" fontAlgn="b"/>
                      <a:r>
                        <a:rPr lang="en-US" sz="800" b="1" u="none" strike="noStrike" dirty="0">
                          <a:solidFill>
                            <a:schemeClr val="bg1"/>
                          </a:solidFill>
                          <a:effectLst/>
                        </a:rPr>
                        <a:t>International Tax</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David Young</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Victor Gatti</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Jim </a:t>
                      </a:r>
                      <a:r>
                        <a:rPr lang="en-US" sz="800" u="none" strike="noStrike" dirty="0" err="1">
                          <a:effectLst/>
                        </a:rPr>
                        <a:t>Sams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Hal Davis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Cara Harrison &amp; </a:t>
                      </a:r>
                      <a:endParaRPr lang="en-US" sz="800" u="none" strike="noStrike" dirty="0" smtClean="0">
                        <a:effectLst/>
                      </a:endParaRPr>
                    </a:p>
                    <a:p>
                      <a:pPr algn="ctr" fontAlgn="b"/>
                      <a:r>
                        <a:rPr lang="en-US" sz="800" u="none" strike="noStrike" dirty="0" smtClean="0">
                          <a:effectLst/>
                        </a:rPr>
                        <a:t>Matt </a:t>
                      </a:r>
                      <a:r>
                        <a:rPr lang="en-US" sz="800" u="none" strike="noStrike" dirty="0" err="1">
                          <a:effectLst/>
                        </a:rPr>
                        <a:t>Schimka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Alex </a:t>
                      </a:r>
                      <a:endParaRPr lang="en-US" sz="800" u="none" strike="noStrike" dirty="0" smtClean="0">
                        <a:effectLst/>
                      </a:endParaRPr>
                    </a:p>
                    <a:p>
                      <a:pPr algn="ctr" fontAlgn="b"/>
                      <a:r>
                        <a:rPr lang="en-US" sz="800" u="none" strike="noStrike" dirty="0" err="1" smtClean="0">
                          <a:effectLst/>
                        </a:rPr>
                        <a:t>Hanhan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Neal Sheth</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372521">
                <a:tc>
                  <a:txBody>
                    <a:bodyPr/>
                    <a:lstStyle/>
                    <a:p>
                      <a:pPr algn="ctr" fontAlgn="b"/>
                      <a:r>
                        <a:rPr lang="en-US" sz="800" b="1" u="none" strike="noStrike" dirty="0">
                          <a:solidFill>
                            <a:schemeClr val="bg1"/>
                          </a:solidFill>
                          <a:effectLst/>
                        </a:rPr>
                        <a:t>AMCS</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Michele </a:t>
                      </a:r>
                      <a:r>
                        <a:rPr lang="en-US" sz="800" u="none" strike="noStrike" dirty="0" err="1">
                          <a:effectLst/>
                        </a:rPr>
                        <a:t>Prettie</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Stephen Borman</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r>
                        <a:rPr lang="en-US" sz="800" u="none" strike="noStrike" dirty="0" smtClean="0">
                          <a:effectLst/>
                        </a:rPr>
                        <a:t>Panayiotis</a:t>
                      </a:r>
                      <a:r>
                        <a:rPr lang="en-US" sz="800" u="none" strike="noStrike" baseline="0" dirty="0" smtClean="0">
                          <a:effectLst/>
                        </a:rPr>
                        <a:t> </a:t>
                      </a:r>
                      <a:r>
                        <a:rPr lang="en-US" sz="800" u="none" strike="noStrike" baseline="0" dirty="0" err="1" smtClean="0">
                          <a:effectLst/>
                        </a:rPr>
                        <a:t>Voutsinas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smtClean="0">
                          <a:effectLst/>
                        </a:rPr>
                        <a:t>Darrin </a:t>
                      </a:r>
                      <a:r>
                        <a:rPr lang="en-US" sz="800" u="none" strike="noStrike" dirty="0">
                          <a:effectLst/>
                        </a:rPr>
                        <a:t>Holley</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Robert </a:t>
                      </a:r>
                      <a:r>
                        <a:rPr lang="en-US" sz="800" u="none" strike="noStrike" dirty="0" smtClean="0">
                          <a:effectLst/>
                        </a:rPr>
                        <a:t>Ford</a:t>
                      </a:r>
                      <a:r>
                        <a:rPr lang="en-US" sz="800" u="none" strike="noStrike" baseline="0" dirty="0" smtClean="0">
                          <a:effectLst/>
                        </a:rPr>
                        <a:t> &amp; </a:t>
                      </a:r>
                      <a:r>
                        <a:rPr lang="en-US" sz="800" u="none" strike="noStrike" dirty="0" smtClean="0">
                          <a:effectLst/>
                        </a:rPr>
                        <a:t>Ben </a:t>
                      </a:r>
                      <a:r>
                        <a:rPr lang="en-US" sz="800" u="none" strike="noStrike" dirty="0">
                          <a:effectLst/>
                        </a:rPr>
                        <a:t>Rohrer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Violet </a:t>
                      </a:r>
                      <a:r>
                        <a:rPr lang="en-US" sz="800" u="none" strike="noStrike" dirty="0" err="1">
                          <a:effectLst/>
                        </a:rPr>
                        <a:t>Goodheart</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Tracey </a:t>
                      </a:r>
                      <a:endParaRPr lang="en-US" sz="800" u="none" strike="noStrike" dirty="0" smtClean="0">
                        <a:effectLst/>
                      </a:endParaRPr>
                    </a:p>
                    <a:p>
                      <a:pPr algn="ctr" fontAlgn="b"/>
                      <a:r>
                        <a:rPr lang="en-US" sz="800" u="none" strike="noStrike" dirty="0" smtClean="0">
                          <a:effectLst/>
                        </a:rPr>
                        <a:t>Baird</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Kirk Ewell/Bob Scharlach</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372521">
                <a:tc>
                  <a:txBody>
                    <a:bodyPr/>
                    <a:lstStyle/>
                    <a:p>
                      <a:pPr algn="ctr" fontAlgn="b"/>
                      <a:r>
                        <a:rPr lang="en-US" sz="800" b="1" u="none" strike="noStrike" dirty="0">
                          <a:solidFill>
                            <a:schemeClr val="bg1"/>
                          </a:solidFill>
                          <a:effectLst/>
                        </a:rPr>
                        <a:t>VAT</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Lionel van Rey</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Anthony Ng</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Frank Sangster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Nigel Li Fo </a:t>
                      </a:r>
                      <a:r>
                        <a:rPr lang="en-US" sz="800" u="none" strike="noStrike" dirty="0" smtClean="0">
                          <a:effectLst/>
                        </a:rPr>
                        <a:t>Sjoe</a:t>
                      </a:r>
                      <a:r>
                        <a:rPr lang="en-US" sz="800" u="none" strike="noStrike" baseline="0" dirty="0">
                          <a:effectLst/>
                        </a:rPr>
                        <a:t> </a:t>
                      </a:r>
                      <a:r>
                        <a:rPr lang="en-US" sz="800" u="none" strike="noStrike" baseline="0" dirty="0" smtClean="0">
                          <a:effectLst/>
                        </a:rPr>
                        <a:t>&amp; </a:t>
                      </a:r>
                      <a:r>
                        <a:rPr lang="en-US" sz="800" u="none" strike="noStrike" dirty="0" smtClean="0">
                          <a:effectLst/>
                        </a:rPr>
                        <a:t>Sandra</a:t>
                      </a:r>
                      <a:r>
                        <a:rPr lang="en-US" sz="800" u="none" strike="noStrike" baseline="0" dirty="0" smtClean="0">
                          <a:effectLst/>
                        </a:rPr>
                        <a:t> </a:t>
                      </a:r>
                      <a:r>
                        <a:rPr lang="en-US" sz="800" u="none" strike="noStrike" dirty="0" smtClean="0">
                          <a:effectLst/>
                        </a:rPr>
                        <a:t>McGrath</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James Freed &amp; </a:t>
                      </a:r>
                      <a:endParaRPr lang="en-US" sz="800" u="none" strike="noStrike" dirty="0" smtClean="0">
                        <a:effectLst/>
                      </a:endParaRPr>
                    </a:p>
                    <a:p>
                      <a:pPr algn="ctr" fontAlgn="b"/>
                      <a:r>
                        <a:rPr lang="en-US" sz="800" u="none" strike="noStrike" dirty="0" smtClean="0">
                          <a:effectLst/>
                        </a:rPr>
                        <a:t>Brian </a:t>
                      </a:r>
                      <a:r>
                        <a:rPr lang="en-US" sz="800" u="none" strike="noStrike" dirty="0">
                          <a:effectLst/>
                        </a:rPr>
                        <a:t>Groome</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372521">
                <a:tc>
                  <a:txBody>
                    <a:bodyPr/>
                    <a:lstStyle/>
                    <a:p>
                      <a:pPr algn="ctr" fontAlgn="b"/>
                      <a:r>
                        <a:rPr lang="en-US" sz="800" b="1" u="none" strike="noStrike" dirty="0">
                          <a:solidFill>
                            <a:schemeClr val="bg1"/>
                          </a:solidFill>
                          <a:effectLst/>
                        </a:rPr>
                        <a:t>SALT</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Darren McCarthy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Darren </a:t>
                      </a:r>
                      <a:r>
                        <a:rPr lang="en-US" sz="800" u="none" strike="noStrike" dirty="0" smtClean="0">
                          <a:effectLst/>
                        </a:rPr>
                        <a:t>McCarthy &amp; Bob Buckley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Dan McGuire</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Mike </a:t>
                      </a:r>
                      <a:r>
                        <a:rPr lang="en-US" sz="800" u="none" strike="noStrike" dirty="0" smtClean="0">
                          <a:effectLst/>
                        </a:rPr>
                        <a:t>Raley</a:t>
                      </a:r>
                      <a:r>
                        <a:rPr lang="en-US" sz="800" u="none" strike="noStrike" baseline="0" dirty="0">
                          <a:effectLst/>
                        </a:rPr>
                        <a:t> </a:t>
                      </a:r>
                      <a:r>
                        <a:rPr lang="en-US" sz="800" u="none" strike="noStrike" baseline="0" dirty="0" smtClean="0">
                          <a:effectLst/>
                        </a:rPr>
                        <a:t>&amp;</a:t>
                      </a:r>
                    </a:p>
                    <a:p>
                      <a:pPr algn="ctr" fontAlgn="b"/>
                      <a:r>
                        <a:rPr lang="en-US" sz="800" u="none" strike="noStrike" dirty="0" smtClean="0">
                          <a:effectLst/>
                        </a:rPr>
                        <a:t>Jim </a:t>
                      </a:r>
                      <a:r>
                        <a:rPr lang="en-US" sz="800" u="none" strike="noStrike" dirty="0">
                          <a:effectLst/>
                        </a:rPr>
                        <a:t>Kelleher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Karen </a:t>
                      </a:r>
                      <a:r>
                        <a:rPr lang="en-US" sz="800" u="none" strike="noStrike" dirty="0" err="1">
                          <a:effectLst/>
                        </a:rPr>
                        <a:t>Boyaris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Bobby Bui</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Rob Johnson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98991">
                <a:tc>
                  <a:txBody>
                    <a:bodyPr/>
                    <a:lstStyle/>
                    <a:p>
                      <a:pPr algn="ctr" fontAlgn="b"/>
                      <a:r>
                        <a:rPr lang="en-US" sz="800" b="1" u="none" strike="noStrike" dirty="0">
                          <a:solidFill>
                            <a:schemeClr val="bg1"/>
                          </a:solidFill>
                          <a:effectLst/>
                        </a:rPr>
                        <a:t>TCS</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Tom Greenaway</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Wendy Sands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Norlyn Miller</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Mike Zima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Katy </a:t>
                      </a:r>
                      <a:r>
                        <a:rPr lang="en-US" sz="800" u="none" strike="noStrike" dirty="0" err="1">
                          <a:effectLst/>
                        </a:rPr>
                        <a:t>Schlenzig</a:t>
                      </a:r>
                      <a:r>
                        <a:rPr lang="en-US" sz="800" u="none" strike="noStrike" dirty="0">
                          <a:effectLst/>
                        </a:rPr>
                        <a:t> &amp; Garrett Hahn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Victoria Sherlock</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425264">
                <a:tc>
                  <a:txBody>
                    <a:bodyPr/>
                    <a:lstStyle/>
                    <a:p>
                      <a:pPr algn="ctr" fontAlgn="b"/>
                      <a:r>
                        <a:rPr lang="en-US" sz="800" b="1" u="none" strike="noStrike" dirty="0">
                          <a:solidFill>
                            <a:schemeClr val="bg1"/>
                          </a:solidFill>
                          <a:effectLst/>
                        </a:rPr>
                        <a:t>M&amp;A </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smtClean="0">
                          <a:effectLst/>
                        </a:rPr>
                        <a:t>Monica Sardana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Scott Novick</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smtClean="0">
                          <a:effectLst/>
                        </a:rPr>
                        <a:t>Harmony Preston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Katya Gimbel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smtClean="0">
                          <a:effectLst/>
                        </a:rPr>
                        <a:t>Mitchell Thweatt</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smtClean="0">
                          <a:effectLst/>
                        </a:rPr>
                        <a:t>Anthony Berceau</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Steven Qualls</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Patrick Kessler</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700" u="none" strike="noStrike" dirty="0" smtClean="0">
                          <a:effectLst/>
                        </a:rPr>
                        <a:t>Tim Berry </a:t>
                      </a:r>
                    </a:p>
                    <a:p>
                      <a:pPr algn="ctr" fontAlgn="b"/>
                      <a:r>
                        <a:rPr lang="en-US" sz="700" u="none" strike="noStrike" dirty="0" smtClean="0">
                          <a:effectLst/>
                        </a:rPr>
                        <a:t>(Santa Clara)</a:t>
                      </a:r>
                      <a:br>
                        <a:rPr lang="en-US" sz="700" u="none" strike="noStrike" dirty="0" smtClean="0">
                          <a:effectLst/>
                        </a:rPr>
                      </a:br>
                      <a:r>
                        <a:rPr lang="en-US" sz="700" u="none" strike="noStrike" dirty="0" smtClean="0">
                          <a:effectLst/>
                        </a:rPr>
                        <a:t>David Hathcoat (San Fran)</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smtClean="0">
                          <a:effectLst/>
                        </a:rPr>
                        <a:t>Sergei Mytko</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369252">
                <a:tc>
                  <a:txBody>
                    <a:bodyPr/>
                    <a:lstStyle/>
                    <a:p>
                      <a:pPr algn="ctr" fontAlgn="b"/>
                      <a:r>
                        <a:rPr lang="en-US" sz="800" b="1" u="none" strike="noStrike" dirty="0">
                          <a:solidFill>
                            <a:schemeClr val="bg1"/>
                          </a:solidFill>
                          <a:effectLst/>
                        </a:rPr>
                        <a:t>Fed Tax </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Joe Middleton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smtClean="0">
                          <a:effectLst/>
                        </a:rPr>
                        <a:t>Whitestone</a:t>
                      </a:r>
                      <a:r>
                        <a:rPr lang="en-US" sz="800" u="none" strike="noStrike" baseline="0" dirty="0" smtClean="0">
                          <a:effectLst/>
                        </a:rPr>
                        <a:t> H Kim</a:t>
                      </a:r>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r>
                        <a:rPr lang="en-US" sz="800" u="none" strike="noStrike" dirty="0" smtClean="0">
                          <a:effectLst/>
                        </a:rPr>
                        <a:t>Michael</a:t>
                      </a:r>
                      <a:r>
                        <a:rPr lang="en-US" sz="800" u="none" strike="noStrike" baseline="0" dirty="0" smtClean="0">
                          <a:effectLst/>
                        </a:rPr>
                        <a:t> </a:t>
                      </a:r>
                      <a:r>
                        <a:rPr lang="en-US" sz="800" u="none" strike="noStrike" baseline="0" dirty="0" err="1" smtClean="0">
                          <a:effectLst/>
                        </a:rPr>
                        <a:t>Denofa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Jerry Pierce</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Cole Johnson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Chris </a:t>
                      </a:r>
                      <a:r>
                        <a:rPr lang="en-US" sz="800" u="none" strike="noStrike" dirty="0" err="1">
                          <a:effectLst/>
                        </a:rPr>
                        <a:t>Balzarini</a:t>
                      </a:r>
                      <a:r>
                        <a:rPr lang="en-US" sz="800" u="none" strike="noStrike" dirty="0">
                          <a:effectLst/>
                        </a:rPr>
                        <a:t> &amp; </a:t>
                      </a:r>
                      <a:endParaRPr lang="en-US" sz="800" u="none" strike="noStrike" dirty="0" smtClean="0">
                        <a:effectLst/>
                      </a:endParaRPr>
                    </a:p>
                    <a:p>
                      <a:pPr algn="ctr" fontAlgn="b"/>
                      <a:r>
                        <a:rPr lang="en-US" sz="800" u="none" strike="noStrike" dirty="0" err="1" smtClean="0">
                          <a:effectLst/>
                        </a:rPr>
                        <a:t>Suzi</a:t>
                      </a:r>
                      <a:r>
                        <a:rPr lang="en-US" sz="800" u="none" strike="noStrike" dirty="0" smtClean="0">
                          <a:effectLst/>
                        </a:rPr>
                        <a:t> </a:t>
                      </a:r>
                      <a:r>
                        <a:rPr lang="en-US" sz="800" u="none" strike="noStrike" dirty="0">
                          <a:effectLst/>
                        </a:rPr>
                        <a:t>Alexander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smtClean="0">
                          <a:effectLst/>
                        </a:rPr>
                        <a:t>James M Vinson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Benson </a:t>
                      </a:r>
                      <a:r>
                        <a:rPr lang="en-US" sz="800" u="none" strike="noStrike" dirty="0" err="1">
                          <a:effectLst/>
                        </a:rPr>
                        <a:t>Berro</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50363">
                <a:tc>
                  <a:txBody>
                    <a:bodyPr/>
                    <a:lstStyle/>
                    <a:p>
                      <a:pPr algn="ctr" fontAlgn="b"/>
                      <a:r>
                        <a:rPr lang="en-US" sz="800" b="1" u="none" strike="noStrike" dirty="0">
                          <a:solidFill>
                            <a:schemeClr val="bg1"/>
                          </a:solidFill>
                          <a:effectLst/>
                        </a:rPr>
                        <a:t>TP</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Ken O'Hara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Ken O'Hara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Steve Galginitis</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Bill </a:t>
                      </a:r>
                      <a:r>
                        <a:rPr lang="en-US" sz="800" u="none" strike="noStrike" dirty="0" smtClean="0">
                          <a:effectLst/>
                        </a:rPr>
                        <a:t>Booth</a:t>
                      </a:r>
                      <a:r>
                        <a:rPr lang="en-US" sz="800" u="none" strike="noStrike" baseline="0" dirty="0" smtClean="0">
                          <a:effectLst/>
                        </a:rPr>
                        <a:t> &amp;</a:t>
                      </a:r>
                    </a:p>
                    <a:p>
                      <a:pPr algn="ctr" fontAlgn="b"/>
                      <a:r>
                        <a:rPr lang="en-US" sz="800" u="none" strike="noStrike" dirty="0" err="1" smtClean="0">
                          <a:effectLst/>
                        </a:rPr>
                        <a:t>Anca</a:t>
                      </a:r>
                      <a:r>
                        <a:rPr lang="en-US" sz="800" u="none" strike="noStrike" dirty="0" smtClean="0">
                          <a:effectLst/>
                        </a:rPr>
                        <a:t> </a:t>
                      </a:r>
                      <a:r>
                        <a:rPr lang="en-US" sz="800" u="none" strike="noStrike" dirty="0" err="1">
                          <a:effectLst/>
                        </a:rPr>
                        <a:t>Tifrea</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Mike Murphy &amp; </a:t>
                      </a:r>
                      <a:endParaRPr lang="en-US" sz="800" u="none" strike="noStrike" dirty="0" smtClean="0">
                        <a:effectLst/>
                      </a:endParaRPr>
                    </a:p>
                    <a:p>
                      <a:pPr algn="ctr" fontAlgn="b"/>
                      <a:r>
                        <a:rPr lang="en-US" sz="800" u="none" strike="noStrike" dirty="0" smtClean="0">
                          <a:effectLst/>
                        </a:rPr>
                        <a:t>Sharon Liu</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Kristin Yoshida</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98991">
                <a:tc>
                  <a:txBody>
                    <a:bodyPr/>
                    <a:lstStyle/>
                    <a:p>
                      <a:pPr algn="ctr" fontAlgn="b"/>
                      <a:r>
                        <a:rPr lang="en-US" sz="800" b="1" i="0" u="none" strike="noStrike" dirty="0" smtClean="0">
                          <a:solidFill>
                            <a:schemeClr val="bg1"/>
                          </a:solidFill>
                          <a:effectLst/>
                          <a:latin typeface="+mn-lt"/>
                        </a:rPr>
                        <a:t>EVS</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Sam </a:t>
                      </a:r>
                      <a:r>
                        <a:rPr lang="en-US" sz="800" u="none" strike="noStrike" dirty="0" err="1">
                          <a:effectLst/>
                        </a:rPr>
                        <a:t>Pambah</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b="0" i="0" u="none" strike="noStrike" dirty="0" smtClean="0">
                          <a:solidFill>
                            <a:schemeClr val="tx1"/>
                          </a:solidFill>
                          <a:effectLst/>
                          <a:latin typeface="+mn-lt"/>
                        </a:rPr>
                        <a:t>Martin</a:t>
                      </a:r>
                      <a:r>
                        <a:rPr lang="en-US" sz="800" b="0" i="0" u="none" strike="noStrike" baseline="0" dirty="0" smtClean="0">
                          <a:solidFill>
                            <a:schemeClr val="tx1"/>
                          </a:solidFill>
                          <a:effectLst/>
                          <a:latin typeface="+mn-lt"/>
                        </a:rPr>
                        <a:t> Mazin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r>
                        <a:rPr lang="en-US" sz="800" u="none" strike="noStrike" dirty="0" smtClean="0">
                          <a:effectLst/>
                        </a:rPr>
                        <a:t>Rui Fan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Ryan </a:t>
                      </a:r>
                      <a:r>
                        <a:rPr lang="en-US" sz="800" u="none" strike="noStrike" dirty="0" err="1">
                          <a:effectLst/>
                        </a:rPr>
                        <a:t>Marren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r>
                        <a:rPr lang="en-US" sz="800" u="none" strike="noStrike" dirty="0" err="1" smtClean="0">
                          <a:effectLst/>
                        </a:rPr>
                        <a:t>Milind</a:t>
                      </a:r>
                      <a:r>
                        <a:rPr lang="en-US" sz="800" u="none" strike="noStrike" dirty="0" smtClean="0">
                          <a:effectLst/>
                        </a:rPr>
                        <a:t> Shah</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err="1">
                          <a:effectLst/>
                        </a:rPr>
                        <a:t>Yara</a:t>
                      </a:r>
                      <a:r>
                        <a:rPr lang="en-US" sz="800" u="none" strike="noStrike" dirty="0">
                          <a:effectLst/>
                        </a:rPr>
                        <a:t> </a:t>
                      </a:r>
                      <a:r>
                        <a:rPr lang="en-US" sz="800" u="none" strike="noStrike" dirty="0" err="1">
                          <a:effectLst/>
                        </a:rPr>
                        <a:t>Zolotukhina</a:t>
                      </a:r>
                      <a:r>
                        <a:rPr lang="en-US" sz="800" u="none" strike="noStrike" dirty="0">
                          <a:effectLst/>
                        </a:rPr>
                        <a:t> &amp; Rob </a:t>
                      </a:r>
                      <a:r>
                        <a:rPr lang="en-US" sz="800" u="none" strike="noStrike" dirty="0" err="1">
                          <a:effectLst/>
                        </a:rPr>
                        <a:t>Zarnoch</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800" u="none" strike="noStrike" dirty="0" smtClean="0">
                          <a:effectLst/>
                        </a:rPr>
                        <a:t>Craig </a:t>
                      </a:r>
                      <a:r>
                        <a:rPr lang="en-US" sz="800" u="none" strike="noStrike" dirty="0" err="1" smtClean="0">
                          <a:effectLst/>
                        </a:rPr>
                        <a:t>Josset</a:t>
                      </a:r>
                      <a:endParaRPr lang="en-US" sz="800" b="0" i="0" u="none" strike="noStrike" dirty="0" smtClean="0">
                        <a:solidFill>
                          <a:srgbClr val="000000"/>
                        </a:solidFill>
                        <a:effectLst/>
                        <a:latin typeface="Calibri" panose="020F0502020204030204" pitchFamily="34" charset="0"/>
                      </a:endParaRPr>
                    </a:p>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800" u="none" strike="noStrike" dirty="0" smtClean="0">
                          <a:effectLst/>
                        </a:rPr>
                        <a:t>Brad Edwards</a:t>
                      </a:r>
                      <a:endParaRPr lang="en-US" sz="800" b="0" i="0" u="none" strike="noStrike" dirty="0" smtClean="0">
                        <a:solidFill>
                          <a:srgbClr val="000000"/>
                        </a:solidFill>
                        <a:effectLst/>
                        <a:latin typeface="Calibri" panose="020F0502020204030204" pitchFamily="34" charset="0"/>
                      </a:endParaRPr>
                    </a:p>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372521">
                <a:tc>
                  <a:txBody>
                    <a:bodyPr/>
                    <a:lstStyle/>
                    <a:p>
                      <a:pPr algn="ctr" fontAlgn="b"/>
                      <a:r>
                        <a:rPr lang="en-US" sz="800" b="1" u="none" strike="noStrike" dirty="0">
                          <a:solidFill>
                            <a:schemeClr val="bg1"/>
                          </a:solidFill>
                          <a:effectLst/>
                        </a:rPr>
                        <a:t>Tax Transformation</a:t>
                      </a:r>
                      <a:endParaRPr lang="en-US" sz="800" b="1" i="0" u="none" strike="noStrike" dirty="0">
                        <a:solidFill>
                          <a:schemeClr val="bg1"/>
                        </a:solidFill>
                        <a:effectLst/>
                        <a:latin typeface="Calibri" panose="020F0502020204030204" pitchFamily="34" charset="0"/>
                      </a:endParaRPr>
                    </a:p>
                  </a:txBody>
                  <a:tcPr marL="6035" marR="6035" marT="6035" marB="0" anchor="ctr">
                    <a:lnR w="12700" cap="flat" cmpd="sng" algn="ctr">
                      <a:solidFill>
                        <a:schemeClr val="tx1"/>
                      </a:solidFill>
                      <a:prstDash val="solid"/>
                      <a:round/>
                      <a:headEnd type="none" w="med" len="med"/>
                      <a:tailEnd type="none" w="med" len="med"/>
                    </a:lnR>
                    <a:solidFill>
                      <a:schemeClr val="bg2"/>
                    </a:solidFill>
                  </a:tcPr>
                </a:tc>
                <a:tc>
                  <a:txBody>
                    <a:bodyPr/>
                    <a:lstStyle/>
                    <a:p>
                      <a:pPr algn="ctr" fontAlgn="b"/>
                      <a:r>
                        <a:rPr lang="en-US" sz="800" u="none" strike="noStrike" dirty="0">
                          <a:effectLst/>
                        </a:rPr>
                        <a:t>Sanford Fisher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Scott </a:t>
                      </a:r>
                      <a:r>
                        <a:rPr lang="en-US" sz="800" u="none" strike="noStrike" dirty="0" err="1" smtClean="0">
                          <a:effectLst/>
                        </a:rPr>
                        <a:t>Weisbecker</a:t>
                      </a:r>
                      <a:r>
                        <a:rPr lang="en-US" sz="800" u="none" strike="noStrike" dirty="0" smtClean="0">
                          <a:effectLst/>
                        </a:rPr>
                        <a:t> &amp; Sanford Fisher</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Andrew O'Brien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Steve Rainey</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Jon Gaston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u="none" strike="noStrike" dirty="0">
                          <a:effectLst/>
                        </a:rPr>
                        <a:t>Troy McGill</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William Strain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Greg McCord</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Timothy Wong</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fontAlgn="b"/>
                      <a:r>
                        <a:rPr lang="en-US" sz="800" u="none" strike="noStrike" dirty="0">
                          <a:effectLst/>
                        </a:rPr>
                        <a:t>Irene Shen</a:t>
                      </a:r>
                      <a:endParaRPr lang="en-US" sz="800" b="0" i="0" u="none" strike="noStrike" dirty="0">
                        <a:solidFill>
                          <a:srgbClr val="000000"/>
                        </a:solidFill>
                        <a:effectLst/>
                        <a:latin typeface="Calibri" panose="020F0502020204030204" pitchFamily="34" charset="0"/>
                      </a:endParaRPr>
                    </a:p>
                  </a:txBody>
                  <a:tcPr marL="6035" marR="6035" marT="60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bl>
          </a:graphicData>
        </a:graphic>
      </p:graphicFrame>
      <p:sp>
        <p:nvSpPr>
          <p:cNvPr id="3" name="TextBox 2"/>
          <p:cNvSpPr txBox="1"/>
          <p:nvPr/>
        </p:nvSpPr>
        <p:spPr>
          <a:xfrm rot="16200000">
            <a:off x="-702848" y="3671671"/>
            <a:ext cx="1707519" cy="307777"/>
          </a:xfrm>
          <a:prstGeom prst="rect">
            <a:avLst/>
          </a:prstGeom>
          <a:noFill/>
        </p:spPr>
        <p:txBody>
          <a:bodyPr wrap="none" rtlCol="0">
            <a:spAutoFit/>
          </a:bodyPr>
          <a:lstStyle/>
          <a:p>
            <a:r>
              <a:rPr lang="en-US" sz="1400" dirty="0" smtClean="0"/>
              <a:t>Service Line Leads</a:t>
            </a:r>
            <a:endParaRPr lang="en-US" sz="1400" dirty="0"/>
          </a:p>
        </p:txBody>
      </p:sp>
    </p:spTree>
    <p:extLst>
      <p:ext uri="{BB962C8B-B14F-4D97-AF65-F5344CB8AC3E}">
        <p14:creationId xmlns:p14="http://schemas.microsoft.com/office/powerpoint/2010/main" val="4230317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661"/>
          <a:stretch/>
        </p:blipFill>
        <p:spPr bwMode="auto">
          <a:xfrm flipH="1">
            <a:off x="-2" y="0"/>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edge2.png"/>
          <p:cNvPicPr>
            <a:picLocks noChangeAspect="1"/>
          </p:cNvPicPr>
          <p:nvPr/>
        </p:nvPicPr>
        <p:blipFill rotWithShape="1">
          <a:blip r:embed="rId4" cstate="screen"/>
          <a:srcRect b="49910"/>
          <a:stretch/>
        </p:blipFill>
        <p:spPr>
          <a:xfrm>
            <a:off x="-7257" y="4334464"/>
            <a:ext cx="4644768" cy="2528063"/>
          </a:xfrm>
          <a:prstGeom prst="rect">
            <a:avLst/>
          </a:prstGeom>
        </p:spPr>
      </p:pic>
      <p:sp>
        <p:nvSpPr>
          <p:cNvPr id="7" name="Title 1"/>
          <p:cNvSpPr txBox="1">
            <a:spLocks/>
          </p:cNvSpPr>
          <p:nvPr/>
        </p:nvSpPr>
        <p:spPr bwMode="gray">
          <a:xfrm>
            <a:off x="957592" y="4584789"/>
            <a:ext cx="3179842" cy="54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143000" indent="-2286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r>
              <a:rPr lang="en-GB" sz="3200" b="1" dirty="0" smtClean="0">
                <a:solidFill>
                  <a:srgbClr val="FFFFFF"/>
                </a:solidFill>
                <a:latin typeface="Arial" panose="020B0604020202020204" pitchFamily="34" charset="0"/>
              </a:rPr>
              <a:t>Client Examples</a:t>
            </a:r>
            <a:endParaRPr lang="en-GB" sz="32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2587426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examples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51341140"/>
              </p:ext>
            </p:extLst>
          </p:nvPr>
        </p:nvGraphicFramePr>
        <p:xfrm>
          <a:off x="130617" y="1022736"/>
          <a:ext cx="8781371" cy="5334000"/>
        </p:xfrm>
        <a:graphic>
          <a:graphicData uri="http://schemas.openxmlformats.org/drawingml/2006/table">
            <a:tbl>
              <a:tblPr firstRow="1" bandRow="1">
                <a:tableStyleId>{00A15C55-8517-42AA-B614-E9B94910E393}</a:tableStyleId>
              </a:tblPr>
              <a:tblGrid>
                <a:gridCol w="1108198"/>
                <a:gridCol w="1023582"/>
                <a:gridCol w="821997"/>
                <a:gridCol w="723331"/>
                <a:gridCol w="4503762"/>
                <a:gridCol w="600501"/>
              </a:tblGrid>
              <a:tr h="485791">
                <a:tc>
                  <a:txBody>
                    <a:bodyPr/>
                    <a:lstStyle/>
                    <a:p>
                      <a:r>
                        <a:rPr lang="en-US" sz="1400" dirty="0" smtClean="0"/>
                        <a:t>Project</a:t>
                      </a:r>
                      <a:endParaRPr lang="en-US" sz="1400" dirty="0"/>
                    </a:p>
                  </a:txBody>
                  <a:tcPr anchor="b"/>
                </a:tc>
                <a:tc>
                  <a:txBody>
                    <a:bodyPr/>
                    <a:lstStyle/>
                    <a:p>
                      <a:r>
                        <a:rPr lang="en-US" sz="1400" dirty="0" smtClean="0"/>
                        <a:t>Presenter</a:t>
                      </a:r>
                      <a:endParaRPr lang="en-US" sz="1400" dirty="0"/>
                    </a:p>
                  </a:txBody>
                  <a:tcPr anchor="b"/>
                </a:tc>
                <a:tc>
                  <a:txBody>
                    <a:bodyPr/>
                    <a:lstStyle/>
                    <a:p>
                      <a:pPr algn="ctr"/>
                      <a:r>
                        <a:rPr lang="en-US" sz="1400" dirty="0" smtClean="0"/>
                        <a:t>Length of Plan (pages)</a:t>
                      </a:r>
                      <a:endParaRPr lang="en-US" sz="1400" dirty="0"/>
                    </a:p>
                  </a:txBody>
                  <a:tcPr anchor="b"/>
                </a:tc>
                <a:tc>
                  <a:txBody>
                    <a:bodyPr/>
                    <a:lstStyle/>
                    <a:p>
                      <a:pPr algn="ctr"/>
                      <a:r>
                        <a:rPr lang="en-US" sz="1400" dirty="0" smtClean="0"/>
                        <a:t>No. of points</a:t>
                      </a:r>
                      <a:endParaRPr lang="en-US" sz="1400" dirty="0"/>
                    </a:p>
                  </a:txBody>
                  <a:tcPr anchor="b"/>
                </a:tc>
                <a:tc>
                  <a:txBody>
                    <a:bodyPr/>
                    <a:lstStyle/>
                    <a:p>
                      <a:r>
                        <a:rPr lang="en-US" sz="1400" dirty="0" smtClean="0"/>
                        <a:t>Unique Attributes</a:t>
                      </a:r>
                      <a:endParaRPr lang="en-US" sz="1400" dirty="0"/>
                    </a:p>
                  </a:txBody>
                  <a:tcPr anchor="b"/>
                </a:tc>
                <a:tc>
                  <a:txBody>
                    <a:bodyPr/>
                    <a:lstStyle/>
                    <a:p>
                      <a:endParaRPr lang="en-US" sz="1400" dirty="0"/>
                    </a:p>
                  </a:txBody>
                  <a:tcPr anchor="b"/>
                </a:tc>
              </a:tr>
              <a:tr h="370840">
                <a:tc>
                  <a:txBody>
                    <a:bodyPr/>
                    <a:lstStyle/>
                    <a:p>
                      <a:r>
                        <a:rPr lang="en-US" sz="1400" dirty="0" smtClean="0"/>
                        <a:t>Avery</a:t>
                      </a:r>
                      <a:endParaRPr lang="en-US" sz="1400" dirty="0"/>
                    </a:p>
                  </a:txBody>
                  <a:tcPr/>
                </a:tc>
                <a:tc>
                  <a:txBody>
                    <a:bodyPr/>
                    <a:lstStyle/>
                    <a:p>
                      <a:r>
                        <a:rPr lang="en-US" sz="1400" dirty="0" smtClean="0"/>
                        <a:t>Keats Aiken</a:t>
                      </a:r>
                      <a:endParaRPr lang="en-US" sz="1400" dirty="0"/>
                    </a:p>
                  </a:txBody>
                  <a:tcPr/>
                </a:tc>
                <a:tc>
                  <a:txBody>
                    <a:bodyPr/>
                    <a:lstStyle/>
                    <a:p>
                      <a:pPr algn="ctr"/>
                      <a:r>
                        <a:rPr lang="en-US" sz="1400" dirty="0" smtClean="0"/>
                        <a:t>3 </a:t>
                      </a:r>
                    </a:p>
                  </a:txBody>
                  <a:tcPr/>
                </a:tc>
                <a:tc>
                  <a:txBody>
                    <a:bodyPr/>
                    <a:lstStyle/>
                    <a:p>
                      <a:pPr algn="ctr"/>
                      <a:r>
                        <a:rPr lang="en-US" sz="1400" dirty="0" smtClean="0"/>
                        <a:t>11</a:t>
                      </a:r>
                      <a:endParaRPr lang="en-US" sz="1400" dirty="0"/>
                    </a:p>
                  </a:txBody>
                  <a:tcPr/>
                </a:tc>
                <a:tc>
                  <a:txBody>
                    <a:bodyPr/>
                    <a:lstStyle/>
                    <a:p>
                      <a:pPr marL="285750" indent="-285750">
                        <a:buFont typeface="Arial" panose="020B0604020202020204" pitchFamily="34" charset="0"/>
                        <a:buChar char="•"/>
                      </a:pPr>
                      <a:r>
                        <a:rPr lang="en-US" sz="1400" dirty="0" smtClean="0"/>
                        <a:t>Completed during diligence</a:t>
                      </a:r>
                    </a:p>
                    <a:p>
                      <a:pPr marL="285750" indent="-285750">
                        <a:buFont typeface="Arial" panose="020B0604020202020204" pitchFamily="34" charset="0"/>
                        <a:buChar char="•"/>
                      </a:pPr>
                      <a:r>
                        <a:rPr lang="en-US" sz="1400" dirty="0" smtClean="0"/>
                        <a:t>Fee estimates built in</a:t>
                      </a:r>
                    </a:p>
                    <a:p>
                      <a:pPr marL="285750" indent="-285750">
                        <a:buFont typeface="Arial" panose="020B0604020202020204" pitchFamily="34" charset="0"/>
                        <a:buChar char="•"/>
                      </a:pPr>
                      <a:r>
                        <a:rPr lang="en-US" sz="1400" dirty="0" smtClean="0"/>
                        <a:t>Tied into required solution/process</a:t>
                      </a:r>
                      <a:endParaRPr lang="en-US" sz="1400" dirty="0"/>
                    </a:p>
                  </a:txBody>
                  <a:tcPr/>
                </a:tc>
                <a:tc>
                  <a:txBody>
                    <a:bodyPr/>
                    <a:lstStyle/>
                    <a:p>
                      <a:r>
                        <a:rPr lang="en-US" sz="1400" dirty="0" smtClean="0"/>
                        <a:t>4 min.</a:t>
                      </a:r>
                      <a:endParaRPr lang="en-US" sz="1400" dirty="0"/>
                    </a:p>
                  </a:txBody>
                  <a:tcPr/>
                </a:tc>
              </a:tr>
              <a:tr h="370840">
                <a:tc>
                  <a:txBody>
                    <a:bodyPr/>
                    <a:lstStyle/>
                    <a:p>
                      <a:r>
                        <a:rPr lang="en-US" sz="1400" dirty="0" smtClean="0"/>
                        <a:t>Granite</a:t>
                      </a:r>
                      <a:endParaRPr lang="en-US" sz="1400" dirty="0"/>
                    </a:p>
                  </a:txBody>
                  <a:tcPr/>
                </a:tc>
                <a:tc>
                  <a:txBody>
                    <a:bodyPr/>
                    <a:lstStyle/>
                    <a:p>
                      <a:r>
                        <a:rPr lang="en-US" sz="1400" dirty="0" smtClean="0"/>
                        <a:t>Keats Aiken</a:t>
                      </a:r>
                      <a:endParaRPr lang="en-US" sz="1400" dirty="0"/>
                    </a:p>
                  </a:txBody>
                  <a:tcPr/>
                </a:tc>
                <a:tc>
                  <a:txBody>
                    <a:bodyPr/>
                    <a:lstStyle/>
                    <a:p>
                      <a:pPr algn="ctr"/>
                      <a:r>
                        <a:rPr lang="en-US" sz="1400" dirty="0" smtClean="0"/>
                        <a:t>24 </a:t>
                      </a:r>
                      <a:endParaRPr lang="en-US" sz="1400" dirty="0"/>
                    </a:p>
                  </a:txBody>
                  <a:tcPr/>
                </a:tc>
                <a:tc>
                  <a:txBody>
                    <a:bodyPr/>
                    <a:lstStyle/>
                    <a:p>
                      <a:pPr algn="ctr"/>
                      <a:r>
                        <a:rPr lang="en-US" sz="1400" dirty="0" smtClean="0"/>
                        <a:t>8</a:t>
                      </a:r>
                      <a:endParaRPr lang="en-US" sz="1400" dirty="0"/>
                    </a:p>
                  </a:txBody>
                  <a:tcPr/>
                </a:tc>
                <a:tc>
                  <a:txBody>
                    <a:bodyPr/>
                    <a:lstStyle/>
                    <a:p>
                      <a:pPr marL="285750" indent="-285750">
                        <a:buFont typeface="Arial" panose="020B0604020202020204" pitchFamily="34" charset="0"/>
                        <a:buChar char="•"/>
                      </a:pPr>
                      <a:r>
                        <a:rPr lang="en-US" sz="1400" dirty="0" smtClean="0"/>
                        <a:t>Focused on O&amp;M and G&amp;A cost optimization opportunity</a:t>
                      </a:r>
                    </a:p>
                    <a:p>
                      <a:pPr marL="285750" indent="-285750">
                        <a:buFont typeface="Arial" panose="020B0604020202020204" pitchFamily="34" charset="0"/>
                        <a:buChar char="•"/>
                      </a:pPr>
                      <a:r>
                        <a:rPr lang="en-US" sz="1400" dirty="0" smtClean="0"/>
                        <a:t>Introduced</a:t>
                      </a:r>
                      <a:r>
                        <a:rPr lang="en-US" sz="1400" baseline="0" dirty="0" smtClean="0"/>
                        <a:t> strategy to the deal</a:t>
                      </a:r>
                      <a:endParaRPr lang="en-US" sz="1400" dirty="0"/>
                    </a:p>
                  </a:txBody>
                  <a:tcPr/>
                </a:tc>
                <a:tc>
                  <a:txBody>
                    <a:bodyPr/>
                    <a:lstStyle/>
                    <a:p>
                      <a:r>
                        <a:rPr lang="en-US" sz="1400" dirty="0" smtClean="0"/>
                        <a:t>4 min.</a:t>
                      </a:r>
                      <a:endParaRPr lang="en-US" sz="1400" dirty="0"/>
                    </a:p>
                  </a:txBody>
                  <a:tcPr/>
                </a:tc>
              </a:tr>
              <a:tr h="370840">
                <a:tc>
                  <a:txBody>
                    <a:bodyPr/>
                    <a:lstStyle/>
                    <a:p>
                      <a:r>
                        <a:rPr lang="en-US" sz="1400" dirty="0" smtClean="0"/>
                        <a:t>Distribution</a:t>
                      </a:r>
                      <a:endParaRPr lang="en-US" sz="1400" dirty="0"/>
                    </a:p>
                  </a:txBody>
                  <a:tcPr/>
                </a:tc>
                <a:tc>
                  <a:txBody>
                    <a:bodyPr/>
                    <a:lstStyle/>
                    <a:p>
                      <a:r>
                        <a:rPr lang="en-US" sz="1400" dirty="0" smtClean="0"/>
                        <a:t>Keats Aiken</a:t>
                      </a:r>
                      <a:endParaRPr lang="en-US" sz="1400" dirty="0"/>
                    </a:p>
                  </a:txBody>
                  <a:tcPr/>
                </a:tc>
                <a:tc>
                  <a:txBody>
                    <a:bodyPr/>
                    <a:lstStyle/>
                    <a:p>
                      <a:pPr algn="ctr"/>
                      <a:r>
                        <a:rPr lang="en-US" sz="1400" dirty="0" smtClean="0"/>
                        <a:t>68 </a:t>
                      </a:r>
                      <a:endParaRPr lang="en-US" sz="1400" dirty="0"/>
                    </a:p>
                  </a:txBody>
                  <a:tcPr/>
                </a:tc>
                <a:tc>
                  <a:txBody>
                    <a:bodyPr/>
                    <a:lstStyle/>
                    <a:p>
                      <a:pPr algn="ctr"/>
                      <a:r>
                        <a:rPr lang="en-US" sz="1400" dirty="0" smtClean="0"/>
                        <a:t>36</a:t>
                      </a:r>
                      <a:endParaRPr lang="en-US" sz="1400" dirty="0"/>
                    </a:p>
                  </a:txBody>
                  <a:tcPr/>
                </a:tc>
                <a:tc>
                  <a:txBody>
                    <a:bodyPr/>
                    <a:lstStyle/>
                    <a:p>
                      <a:pPr marL="285750" indent="-285750">
                        <a:buFont typeface="Arial" panose="020B0604020202020204" pitchFamily="34" charset="0"/>
                        <a:buChar char="•"/>
                      </a:pPr>
                      <a:r>
                        <a:rPr lang="en-US" sz="1400" dirty="0" smtClean="0"/>
                        <a:t>SPI cuts</a:t>
                      </a:r>
                      <a:r>
                        <a:rPr lang="en-US" sz="1400" baseline="0" dirty="0" smtClean="0"/>
                        <a:t> included with post-close view</a:t>
                      </a:r>
                    </a:p>
                    <a:p>
                      <a:pPr marL="285750" indent="-285750">
                        <a:buFont typeface="Arial" panose="020B0604020202020204" pitchFamily="34" charset="0"/>
                        <a:buChar char="•"/>
                      </a:pPr>
                      <a:r>
                        <a:rPr lang="en-US" sz="1400" baseline="0" dirty="0" smtClean="0"/>
                        <a:t>Tied in implications of SPA and credit agreement</a:t>
                      </a:r>
                    </a:p>
                    <a:p>
                      <a:pPr marL="285750" indent="-285750">
                        <a:buFont typeface="Arial" panose="020B0604020202020204" pitchFamily="34" charset="0"/>
                        <a:buChar char="•"/>
                      </a:pPr>
                      <a:r>
                        <a:rPr lang="en-US" sz="1400" baseline="0" dirty="0" smtClean="0"/>
                        <a:t>Holistic nature of insights</a:t>
                      </a:r>
                      <a:endParaRPr lang="en-US" sz="1400" dirty="0"/>
                    </a:p>
                  </a:txBody>
                  <a:tcPr/>
                </a:tc>
                <a:tc>
                  <a:txBody>
                    <a:bodyPr/>
                    <a:lstStyle/>
                    <a:p>
                      <a:r>
                        <a:rPr lang="en-US" sz="1400" dirty="0" smtClean="0"/>
                        <a:t>5 min.</a:t>
                      </a:r>
                      <a:endParaRPr lang="en-US" sz="1400" dirty="0"/>
                    </a:p>
                  </a:txBody>
                  <a:tcPr/>
                </a:tc>
              </a:tr>
              <a:tr h="370840">
                <a:tc>
                  <a:txBody>
                    <a:bodyPr/>
                    <a:lstStyle/>
                    <a:p>
                      <a:r>
                        <a:rPr lang="en-US" sz="1400" dirty="0" smtClean="0"/>
                        <a:t>Redwood</a:t>
                      </a:r>
                      <a:endParaRPr lang="en-US" sz="1400" dirty="0"/>
                    </a:p>
                  </a:txBody>
                  <a:tcPr/>
                </a:tc>
                <a:tc>
                  <a:txBody>
                    <a:bodyPr/>
                    <a:lstStyle/>
                    <a:p>
                      <a:r>
                        <a:rPr lang="en-US" sz="1400" dirty="0" smtClean="0"/>
                        <a:t>Keats Aiken</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12 </a:t>
                      </a:r>
                      <a:endParaRPr lang="en-US" sz="1400" dirty="0"/>
                    </a:p>
                  </a:txBody>
                  <a:tcPr/>
                </a:tc>
                <a:tc>
                  <a:txBody>
                    <a:bodyPr/>
                    <a:lstStyle/>
                    <a:p>
                      <a:pPr marL="285750" indent="-285750">
                        <a:buFont typeface="Arial" panose="020B0604020202020204" pitchFamily="34" charset="0"/>
                        <a:buChar char="•"/>
                      </a:pPr>
                      <a:r>
                        <a:rPr lang="en-US" sz="1400" dirty="0" smtClean="0"/>
                        <a:t>Simple</a:t>
                      </a:r>
                      <a:r>
                        <a:rPr lang="en-US" sz="1400" baseline="0" dirty="0" smtClean="0"/>
                        <a:t> power plant, a</a:t>
                      </a:r>
                      <a:r>
                        <a:rPr lang="en-US" sz="1400" dirty="0" smtClean="0"/>
                        <a:t>sset deal</a:t>
                      </a:r>
                      <a:endParaRPr lang="en-US" sz="1400" baseline="0" dirty="0" smtClean="0"/>
                    </a:p>
                    <a:p>
                      <a:pPr marL="285750" indent="-285750">
                        <a:buFont typeface="Arial" panose="020B0604020202020204" pitchFamily="34" charset="0"/>
                        <a:buChar char="•"/>
                      </a:pPr>
                      <a:r>
                        <a:rPr lang="en-US" sz="1400" baseline="0" dirty="0" smtClean="0"/>
                        <a:t>45 minutes to prepare thoughts on 1 page</a:t>
                      </a:r>
                      <a:endParaRPr lang="en-US" sz="1400" dirty="0"/>
                    </a:p>
                  </a:txBody>
                  <a:tcPr/>
                </a:tc>
                <a:tc>
                  <a:txBody>
                    <a:bodyPr/>
                    <a:lstStyle/>
                    <a:p>
                      <a:r>
                        <a:rPr lang="en-US" sz="1400" dirty="0" smtClean="0"/>
                        <a:t>2 min.</a:t>
                      </a:r>
                      <a:endParaRPr lang="en-US" sz="1400" dirty="0"/>
                    </a:p>
                  </a:txBody>
                  <a:tcPr/>
                </a:tc>
              </a:tr>
              <a:tr h="370840">
                <a:tc>
                  <a:txBody>
                    <a:bodyPr/>
                    <a:lstStyle/>
                    <a:p>
                      <a:r>
                        <a:rPr lang="en-US" sz="1400" dirty="0" smtClean="0"/>
                        <a:t>Magellan</a:t>
                      </a:r>
                      <a:endParaRPr lang="en-US" sz="1400" dirty="0"/>
                    </a:p>
                  </a:txBody>
                  <a:tcPr/>
                </a:tc>
                <a:tc>
                  <a:txBody>
                    <a:bodyPr/>
                    <a:lstStyle/>
                    <a:p>
                      <a:r>
                        <a:rPr lang="en-US" sz="1400" dirty="0" smtClean="0"/>
                        <a:t>Scott Novick</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15</a:t>
                      </a:r>
                      <a:endParaRPr lang="en-US" sz="1400" dirty="0"/>
                    </a:p>
                  </a:txBody>
                  <a:tcPr/>
                </a:tc>
                <a:tc>
                  <a:txBody>
                    <a:bodyPr/>
                    <a:lstStyle/>
                    <a:p>
                      <a:pPr marL="285750" indent="-285750">
                        <a:buFont typeface="Arial" panose="020B0604020202020204" pitchFamily="34" charset="0"/>
                        <a:buChar char="•"/>
                      </a:pPr>
                      <a:r>
                        <a:rPr lang="en-US" sz="1400" dirty="0" smtClean="0"/>
                        <a:t>Began integrating</a:t>
                      </a:r>
                      <a:r>
                        <a:rPr lang="en-US" sz="1400" baseline="0" dirty="0" smtClean="0"/>
                        <a:t> </a:t>
                      </a:r>
                      <a:r>
                        <a:rPr lang="en-US" sz="1400" dirty="0" smtClean="0"/>
                        <a:t>tax service lines during diligence</a:t>
                      </a:r>
                      <a:r>
                        <a:rPr lang="en-US" sz="1400" baseline="0" dirty="0" smtClean="0"/>
                        <a:t> process </a:t>
                      </a:r>
                    </a:p>
                    <a:p>
                      <a:pPr marL="285750" indent="-285750">
                        <a:buFont typeface="Arial" panose="020B0604020202020204" pitchFamily="34" charset="0"/>
                        <a:buChar char="•"/>
                      </a:pPr>
                      <a:r>
                        <a:rPr lang="en-US" sz="1400" baseline="0" dirty="0" smtClean="0"/>
                        <a:t>Engaged for some services prior to closing</a:t>
                      </a:r>
                    </a:p>
                    <a:p>
                      <a:pPr marL="285750" indent="-285750">
                        <a:buFont typeface="Arial" panose="020B0604020202020204" pitchFamily="34" charset="0"/>
                        <a:buChar char="•"/>
                      </a:pPr>
                      <a:r>
                        <a:rPr lang="en-US" sz="1400" baseline="0" dirty="0" smtClean="0"/>
                        <a:t>Incorporates points on SPA and risk mitigation, as well as prospective opportunities and exit </a:t>
                      </a:r>
                      <a:endParaRPr lang="en-US" sz="1400" dirty="0"/>
                    </a:p>
                  </a:txBody>
                  <a:tcPr/>
                </a:tc>
                <a:tc>
                  <a:txBody>
                    <a:bodyPr/>
                    <a:lstStyle/>
                    <a:p>
                      <a:r>
                        <a:rPr lang="en-US" sz="1400" dirty="0" smtClean="0"/>
                        <a:t>5 min.</a:t>
                      </a:r>
                      <a:endParaRPr lang="en-US" sz="1400" dirty="0"/>
                    </a:p>
                  </a:txBody>
                  <a:tcPr/>
                </a:tc>
              </a:tr>
              <a:tr h="370840">
                <a:tc>
                  <a:txBody>
                    <a:bodyPr/>
                    <a:lstStyle/>
                    <a:p>
                      <a:r>
                        <a:rPr lang="en-US" sz="1400" dirty="0" smtClean="0"/>
                        <a:t>Chill</a:t>
                      </a:r>
                      <a:endParaRPr lang="en-US" sz="1400" dirty="0"/>
                    </a:p>
                  </a:txBody>
                  <a:tcPr/>
                </a:tc>
                <a:tc>
                  <a:txBody>
                    <a:bodyPr/>
                    <a:lstStyle/>
                    <a:p>
                      <a:r>
                        <a:rPr lang="en-US" sz="1400" dirty="0" smtClean="0"/>
                        <a:t>Braden</a:t>
                      </a:r>
                      <a:r>
                        <a:rPr lang="en-US" sz="1400" baseline="0" dirty="0" smtClean="0"/>
                        <a:t> Mark</a:t>
                      </a:r>
                      <a:endParaRPr lang="en-US" sz="1400" dirty="0"/>
                    </a:p>
                  </a:txBody>
                  <a:tcPr/>
                </a:tc>
                <a:tc>
                  <a:txBody>
                    <a:bodyPr/>
                    <a:lstStyle/>
                    <a:p>
                      <a:pPr algn="ctr"/>
                      <a:r>
                        <a:rPr lang="en-US" sz="1400" dirty="0" smtClean="0"/>
                        <a:t>6 </a:t>
                      </a:r>
                      <a:endParaRPr lang="en-US" sz="1400" dirty="0"/>
                    </a:p>
                  </a:txBody>
                  <a:tcPr/>
                </a:tc>
                <a:tc>
                  <a:txBody>
                    <a:bodyPr/>
                    <a:lstStyle/>
                    <a:p>
                      <a:pPr algn="ctr"/>
                      <a:r>
                        <a:rPr lang="en-US" sz="1400" dirty="0" smtClean="0"/>
                        <a:t>17</a:t>
                      </a:r>
                      <a:endParaRPr lang="en-US" sz="1400" dirty="0"/>
                    </a:p>
                  </a:txBody>
                  <a:tcPr/>
                </a:tc>
                <a:tc>
                  <a:txBody>
                    <a:bodyPr/>
                    <a:lstStyle/>
                    <a:p>
                      <a:pPr marL="285750" indent="-285750">
                        <a:buFont typeface="Arial" panose="020B0604020202020204" pitchFamily="34" charset="0"/>
                        <a:buChar char="•"/>
                      </a:pPr>
                      <a:r>
                        <a:rPr lang="en-US" sz="1400" dirty="0" smtClean="0"/>
                        <a:t>Minimal</a:t>
                      </a:r>
                      <a:r>
                        <a:rPr lang="en-US" sz="1400" baseline="0" dirty="0" smtClean="0"/>
                        <a:t> effort to develop the deliverable</a:t>
                      </a:r>
                    </a:p>
                    <a:p>
                      <a:pPr marL="285750" indent="-285750">
                        <a:buFont typeface="Arial" panose="020B0604020202020204" pitchFamily="34" charset="0"/>
                        <a:buChar char="•"/>
                      </a:pPr>
                      <a:r>
                        <a:rPr lang="en-US" sz="1400" baseline="0" dirty="0" smtClean="0"/>
                        <a:t>Financial, tax, and operational points</a:t>
                      </a:r>
                    </a:p>
                    <a:p>
                      <a:pPr marL="285750" indent="-285750">
                        <a:buFont typeface="Arial" panose="020B0604020202020204" pitchFamily="34" charset="0"/>
                        <a:buChar char="•"/>
                      </a:pPr>
                      <a:r>
                        <a:rPr lang="en-US" sz="1400" baseline="0" dirty="0" smtClean="0"/>
                        <a:t>Quick wins </a:t>
                      </a:r>
                      <a:endParaRPr lang="en-US" sz="1400" dirty="0"/>
                    </a:p>
                  </a:txBody>
                  <a:tcPr/>
                </a:tc>
                <a:tc>
                  <a:txBody>
                    <a:bodyPr/>
                    <a:lstStyle/>
                    <a:p>
                      <a:r>
                        <a:rPr lang="en-US" sz="1400" dirty="0" smtClean="0"/>
                        <a:t>5 min.</a:t>
                      </a:r>
                      <a:endParaRPr lang="en-US" sz="1400" dirty="0"/>
                    </a:p>
                  </a:txBody>
                  <a:tcPr/>
                </a:tc>
              </a:tr>
            </a:tbl>
          </a:graphicData>
        </a:graphic>
      </p:graphicFrame>
    </p:spTree>
    <p:extLst>
      <p:ext uri="{BB962C8B-B14F-4D97-AF65-F5344CB8AC3E}">
        <p14:creationId xmlns:p14="http://schemas.microsoft.com/office/powerpoint/2010/main" val="25478635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035"/>
          <a:stretch/>
        </p:blipFill>
        <p:spPr bwMode="auto">
          <a:xfrm>
            <a:off x="-3" y="0"/>
            <a:ext cx="915181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edge2.png"/>
          <p:cNvPicPr>
            <a:picLocks noChangeAspect="1"/>
          </p:cNvPicPr>
          <p:nvPr/>
        </p:nvPicPr>
        <p:blipFill rotWithShape="1">
          <a:blip r:embed="rId4" cstate="screen"/>
          <a:srcRect b="49910"/>
          <a:stretch/>
        </p:blipFill>
        <p:spPr>
          <a:xfrm>
            <a:off x="-7257" y="4334464"/>
            <a:ext cx="4644768" cy="2528063"/>
          </a:xfrm>
          <a:prstGeom prst="rect">
            <a:avLst/>
          </a:prstGeom>
        </p:spPr>
      </p:pic>
      <p:sp>
        <p:nvSpPr>
          <p:cNvPr id="7" name="Title 1"/>
          <p:cNvSpPr txBox="1">
            <a:spLocks/>
          </p:cNvSpPr>
          <p:nvPr/>
        </p:nvSpPr>
        <p:spPr bwMode="gray">
          <a:xfrm>
            <a:off x="957592" y="4584789"/>
            <a:ext cx="3179842" cy="54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143000" indent="-2286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r>
              <a:rPr lang="en-GB" sz="3200" b="1" dirty="0" smtClean="0">
                <a:solidFill>
                  <a:srgbClr val="FFFFFF"/>
                </a:solidFill>
                <a:latin typeface="Arial" panose="020B0604020202020204" pitchFamily="34" charset="0"/>
              </a:rPr>
              <a:t>Wrap-up &amp; Questions</a:t>
            </a:r>
            <a:endParaRPr lang="en-GB" sz="32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2892273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1800" dirty="0" smtClean="0"/>
              <a:t>Our four specific asks of you</a:t>
            </a:r>
            <a:endParaRPr lang="en-US" sz="1800" dirty="0">
              <a:solidFill>
                <a:srgbClr val="FFFF00"/>
              </a:solidFill>
            </a:endParaRPr>
          </a:p>
        </p:txBody>
      </p:sp>
      <p:sp>
        <p:nvSpPr>
          <p:cNvPr id="10243" name="Text Placeholder 2"/>
          <p:cNvSpPr>
            <a:spLocks noGrp="1"/>
          </p:cNvSpPr>
          <p:nvPr>
            <p:ph type="body" sz="quarter" idx="10"/>
          </p:nvPr>
        </p:nvSpPr>
        <p:spPr>
          <a:xfrm>
            <a:off x="179388" y="1079732"/>
            <a:ext cx="8713787" cy="5333768"/>
          </a:xfrm>
        </p:spPr>
        <p:txBody>
          <a:bodyPr>
            <a:normAutofit/>
          </a:bodyPr>
          <a:lstStyle/>
          <a:p>
            <a:pPr marL="0" lvl="2" indent="0" eaLnBrk="1" hangingPunct="1">
              <a:spcBef>
                <a:spcPts val="0"/>
              </a:spcBef>
              <a:buClr>
                <a:srgbClr val="000000"/>
              </a:buClr>
              <a:buSzPct val="100000"/>
              <a:buNone/>
            </a:pPr>
            <a:r>
              <a:rPr lang="en-US" sz="1600" b="1" dirty="0" smtClean="0">
                <a:solidFill>
                  <a:srgbClr val="C00000"/>
                </a:solidFill>
              </a:rPr>
              <a:t>1. DO IT </a:t>
            </a:r>
            <a:r>
              <a:rPr lang="en-US" sz="1600" b="1" dirty="0" smtClean="0">
                <a:solidFill>
                  <a:srgbClr val="000000"/>
                </a:solidFill>
              </a:rPr>
              <a:t>– </a:t>
            </a:r>
            <a:r>
              <a:rPr lang="en-US" sz="1600" dirty="0">
                <a:solidFill>
                  <a:srgbClr val="000000"/>
                </a:solidFill>
              </a:rPr>
              <a:t>T</a:t>
            </a:r>
            <a:r>
              <a:rPr lang="en-US" sz="1600" dirty="0" smtClean="0">
                <a:solidFill>
                  <a:srgbClr val="000000"/>
                </a:solidFill>
              </a:rPr>
              <a:t>o the extent you’re not already, start applying these concepts on every deal:</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Scoping a deal – Think holistically and involve other service lines and practices</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Incorporate 100 day plan topics throughout diligence</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Introduce our 100 day plan people early in the process</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Issue 100 day plans</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Follow up and win post-close work.</a:t>
            </a:r>
          </a:p>
          <a:p>
            <a:pPr marL="676275" lvl="3" indent="-400050" eaLnBrk="1" hangingPunct="1">
              <a:spcBef>
                <a:spcPts val="0"/>
              </a:spcBef>
              <a:buClr>
                <a:srgbClr val="000000"/>
              </a:buClr>
              <a:buSzPct val="100000"/>
              <a:buNone/>
            </a:pPr>
            <a:endParaRPr lang="en-US" sz="1600" b="1" dirty="0" smtClean="0">
              <a:solidFill>
                <a:srgbClr val="000000"/>
              </a:solidFill>
            </a:endParaRPr>
          </a:p>
          <a:p>
            <a:pPr marL="0" lvl="2" indent="0">
              <a:spcBef>
                <a:spcPts val="0"/>
              </a:spcBef>
              <a:buClr>
                <a:srgbClr val="000000"/>
              </a:buClr>
              <a:buSzPct val="100000"/>
              <a:buNone/>
            </a:pPr>
            <a:r>
              <a:rPr lang="en-US" sz="1600" b="1" dirty="0" smtClean="0">
                <a:solidFill>
                  <a:srgbClr val="C00000"/>
                </a:solidFill>
              </a:rPr>
              <a:t>2. </a:t>
            </a:r>
            <a:r>
              <a:rPr lang="en-US" sz="1600" b="1" dirty="0">
                <a:solidFill>
                  <a:srgbClr val="C00000"/>
                </a:solidFill>
              </a:rPr>
              <a:t>IMPROVE AND </a:t>
            </a:r>
            <a:r>
              <a:rPr lang="en-US" sz="1600" b="1" dirty="0" smtClean="0">
                <a:solidFill>
                  <a:srgbClr val="C00000"/>
                </a:solidFill>
              </a:rPr>
              <a:t>INNOVATE </a:t>
            </a:r>
            <a:r>
              <a:rPr lang="en-US" sz="1600" b="1" dirty="0">
                <a:solidFill>
                  <a:srgbClr val="C00000"/>
                </a:solidFill>
              </a:rPr>
              <a:t>IT </a:t>
            </a:r>
            <a:r>
              <a:rPr lang="en-US" sz="1600" b="1" dirty="0" smtClean="0">
                <a:solidFill>
                  <a:srgbClr val="000000"/>
                </a:solidFill>
              </a:rPr>
              <a:t>- </a:t>
            </a:r>
            <a:r>
              <a:rPr lang="en-US" sz="1600" dirty="0" smtClean="0">
                <a:solidFill>
                  <a:srgbClr val="000000"/>
                </a:solidFill>
              </a:rPr>
              <a:t>We </a:t>
            </a:r>
            <a:r>
              <a:rPr lang="en-US" sz="1600" dirty="0">
                <a:solidFill>
                  <a:srgbClr val="000000"/>
                </a:solidFill>
              </a:rPr>
              <a:t>need to </a:t>
            </a:r>
            <a:r>
              <a:rPr lang="en-US" sz="1600" dirty="0" smtClean="0">
                <a:solidFill>
                  <a:srgbClr val="000000"/>
                </a:solidFill>
              </a:rPr>
              <a:t>work collectively to further </a:t>
            </a:r>
            <a:r>
              <a:rPr lang="en-US" sz="1600" dirty="0">
                <a:solidFill>
                  <a:srgbClr val="000000"/>
                </a:solidFill>
              </a:rPr>
              <a:t>innovate and improve the 100 day plan approach and associated tools</a:t>
            </a:r>
            <a:r>
              <a:rPr lang="en-US" sz="1600" dirty="0" smtClean="0">
                <a:solidFill>
                  <a:srgbClr val="000000"/>
                </a:solidFill>
              </a:rPr>
              <a:t>.</a:t>
            </a:r>
          </a:p>
          <a:p>
            <a:pPr marL="0" lvl="2" indent="0">
              <a:spcBef>
                <a:spcPts val="0"/>
              </a:spcBef>
              <a:buClr>
                <a:srgbClr val="000000"/>
              </a:buClr>
              <a:buSzPct val="100000"/>
              <a:buNone/>
            </a:pPr>
            <a:endParaRPr lang="en-US" sz="1600" b="1" dirty="0" smtClean="0">
              <a:solidFill>
                <a:srgbClr val="C00000"/>
              </a:solidFill>
            </a:endParaRPr>
          </a:p>
          <a:p>
            <a:pPr marL="0" lvl="2" indent="0" eaLnBrk="1" hangingPunct="1">
              <a:spcBef>
                <a:spcPts val="0"/>
              </a:spcBef>
              <a:buClr>
                <a:srgbClr val="000000"/>
              </a:buClr>
              <a:buSzPct val="100000"/>
              <a:buNone/>
            </a:pPr>
            <a:r>
              <a:rPr lang="en-US" sz="1600" b="1" dirty="0">
                <a:solidFill>
                  <a:srgbClr val="C00000"/>
                </a:solidFill>
              </a:rPr>
              <a:t>3</a:t>
            </a:r>
            <a:r>
              <a:rPr lang="en-US" sz="1600" b="1" dirty="0" smtClean="0">
                <a:solidFill>
                  <a:srgbClr val="C00000"/>
                </a:solidFill>
              </a:rPr>
              <a:t>. SUBMIT AND SHARE IT </a:t>
            </a:r>
            <a:r>
              <a:rPr lang="en-US" sz="1600" b="1" dirty="0" smtClean="0">
                <a:solidFill>
                  <a:srgbClr val="000000"/>
                </a:solidFill>
              </a:rPr>
              <a:t>–</a:t>
            </a:r>
          </a:p>
          <a:p>
            <a:pPr marL="676275" lvl="3" indent="-400050">
              <a:spcBef>
                <a:spcPts val="0"/>
              </a:spcBef>
              <a:buClr>
                <a:srgbClr val="000000"/>
              </a:buClr>
              <a:buSzPct val="100000"/>
              <a:buFontTx/>
              <a:buAutoNum type="romanLcPeriod"/>
            </a:pPr>
            <a:r>
              <a:rPr lang="en-US" sz="1600" dirty="0" smtClean="0">
                <a:solidFill>
                  <a:srgbClr val="000000"/>
                </a:solidFill>
              </a:rPr>
              <a:t>For </a:t>
            </a:r>
            <a:r>
              <a:rPr lang="en-US" sz="1600" b="1" dirty="0" smtClean="0">
                <a:solidFill>
                  <a:srgbClr val="000000"/>
                </a:solidFill>
              </a:rPr>
              <a:t>Deal Advisory </a:t>
            </a:r>
            <a:r>
              <a:rPr lang="en-US" sz="1600" dirty="0" smtClean="0">
                <a:solidFill>
                  <a:srgbClr val="000000"/>
                </a:solidFill>
              </a:rPr>
              <a:t>-- Submit </a:t>
            </a:r>
            <a:r>
              <a:rPr lang="en-US" sz="1600" dirty="0">
                <a:solidFill>
                  <a:srgbClr val="000000"/>
                </a:solidFill>
              </a:rPr>
              <a:t>your 100 day plan deliverables to </a:t>
            </a:r>
            <a:r>
              <a:rPr lang="en-US" sz="1600" dirty="0">
                <a:solidFill>
                  <a:srgbClr val="000000"/>
                </a:solidFill>
                <a:hlinkClick r:id="rId2"/>
              </a:rPr>
              <a:t>Karthee Ramaswamy</a:t>
            </a:r>
            <a:r>
              <a:rPr lang="en-US" sz="1600" dirty="0">
                <a:solidFill>
                  <a:srgbClr val="000000"/>
                </a:solidFill>
              </a:rPr>
              <a:t> and help build our database of examples and share leading practices.</a:t>
            </a:r>
          </a:p>
          <a:p>
            <a:pPr marL="676275" lvl="3" indent="-400050">
              <a:spcBef>
                <a:spcPts val="0"/>
              </a:spcBef>
              <a:buClr>
                <a:srgbClr val="000000"/>
              </a:buClr>
              <a:buSzPct val="100000"/>
              <a:buFontTx/>
              <a:buAutoNum type="romanLcPeriod"/>
            </a:pPr>
            <a:r>
              <a:rPr lang="en-US" sz="1600" dirty="0" smtClean="0">
                <a:solidFill>
                  <a:srgbClr val="000000"/>
                </a:solidFill>
              </a:rPr>
              <a:t>For </a:t>
            </a:r>
            <a:r>
              <a:rPr lang="en-US" sz="1600" b="1" dirty="0">
                <a:solidFill>
                  <a:srgbClr val="000000"/>
                </a:solidFill>
              </a:rPr>
              <a:t>M&amp;A Tax </a:t>
            </a:r>
            <a:r>
              <a:rPr lang="en-US" sz="1600" dirty="0" smtClean="0">
                <a:solidFill>
                  <a:srgbClr val="000000"/>
                </a:solidFill>
              </a:rPr>
              <a:t>-- Upload </a:t>
            </a:r>
            <a:r>
              <a:rPr lang="en-US" sz="1600" dirty="0">
                <a:solidFill>
                  <a:srgbClr val="000000"/>
                </a:solidFill>
              </a:rPr>
              <a:t>your 100 day plans to Orion timely and respond to related KGS requests</a:t>
            </a:r>
            <a:r>
              <a:rPr lang="en-US" sz="1600" dirty="0" smtClean="0">
                <a:solidFill>
                  <a:srgbClr val="000000"/>
                </a:solidFill>
              </a:rPr>
              <a:t>. No </a:t>
            </a:r>
            <a:r>
              <a:rPr lang="en-US" sz="1600" dirty="0">
                <a:solidFill>
                  <a:srgbClr val="000000"/>
                </a:solidFill>
              </a:rPr>
              <a:t>separate submission necessary.</a:t>
            </a:r>
          </a:p>
          <a:p>
            <a:pPr marL="676275" lvl="3" indent="-400050">
              <a:spcBef>
                <a:spcPts val="0"/>
              </a:spcBef>
              <a:buClr>
                <a:srgbClr val="000000"/>
              </a:buClr>
              <a:buSzPct val="100000"/>
              <a:buFontTx/>
              <a:buAutoNum type="romanLcPeriod"/>
            </a:pPr>
            <a:r>
              <a:rPr lang="en-US" sz="1600" dirty="0" smtClean="0">
                <a:solidFill>
                  <a:srgbClr val="000000"/>
                </a:solidFill>
              </a:rPr>
              <a:t>Submit </a:t>
            </a:r>
            <a:r>
              <a:rPr lang="en-US" sz="1600" dirty="0">
                <a:solidFill>
                  <a:srgbClr val="000000"/>
                </a:solidFill>
              </a:rPr>
              <a:t>the details of your wins </a:t>
            </a:r>
            <a:r>
              <a:rPr lang="en-US" sz="1600" dirty="0" smtClean="0">
                <a:solidFill>
                  <a:srgbClr val="000000"/>
                </a:solidFill>
              </a:rPr>
              <a:t>also – Service </a:t>
            </a:r>
            <a:r>
              <a:rPr lang="en-US" sz="1600" dirty="0">
                <a:solidFill>
                  <a:srgbClr val="000000"/>
                </a:solidFill>
              </a:rPr>
              <a:t>line offering and </a:t>
            </a:r>
            <a:r>
              <a:rPr lang="en-US" sz="1600" dirty="0" smtClean="0">
                <a:solidFill>
                  <a:srgbClr val="000000"/>
                </a:solidFill>
              </a:rPr>
              <a:t>$$$</a:t>
            </a:r>
            <a:endParaRPr lang="en-US" sz="1600" b="1" dirty="0">
              <a:solidFill>
                <a:srgbClr val="000000"/>
              </a:solidFill>
            </a:endParaRPr>
          </a:p>
          <a:p>
            <a:pPr marL="344488" lvl="2" indent="-344488" eaLnBrk="1" hangingPunct="1">
              <a:spcBef>
                <a:spcPts val="0"/>
              </a:spcBef>
              <a:buClr>
                <a:srgbClr val="000000"/>
              </a:buClr>
              <a:buSzPct val="100000"/>
              <a:buFontTx/>
              <a:buAutoNum type="romanLcPeriod"/>
            </a:pPr>
            <a:endParaRPr lang="en-US" sz="1600" b="1" dirty="0" smtClean="0">
              <a:solidFill>
                <a:srgbClr val="000000"/>
              </a:solidFill>
            </a:endParaRPr>
          </a:p>
          <a:p>
            <a:pPr marL="0" lvl="2" indent="0" eaLnBrk="1" hangingPunct="1">
              <a:spcBef>
                <a:spcPts val="0"/>
              </a:spcBef>
              <a:buClr>
                <a:srgbClr val="000000"/>
              </a:buClr>
              <a:buSzPct val="100000"/>
              <a:buNone/>
            </a:pPr>
            <a:r>
              <a:rPr lang="en-US" sz="1600" b="1" dirty="0" smtClean="0">
                <a:solidFill>
                  <a:srgbClr val="C00000"/>
                </a:solidFill>
              </a:rPr>
              <a:t>4. WIN IT </a:t>
            </a:r>
            <a:r>
              <a:rPr lang="en-US" sz="1600" b="1" dirty="0" smtClean="0">
                <a:solidFill>
                  <a:srgbClr val="000000"/>
                </a:solidFill>
              </a:rPr>
              <a:t>– </a:t>
            </a:r>
            <a:r>
              <a:rPr lang="en-US" sz="1600" dirty="0">
                <a:solidFill>
                  <a:srgbClr val="000000"/>
                </a:solidFill>
              </a:rPr>
              <a:t>A</a:t>
            </a:r>
            <a:r>
              <a:rPr lang="en-US" sz="1600" dirty="0" smtClean="0">
                <a:solidFill>
                  <a:srgbClr val="000000"/>
                </a:solidFill>
              </a:rPr>
              <a:t> tremendous opportunity exists to:</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Differentiate our DD product</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Add additional value to our clients and their deals</a:t>
            </a:r>
          </a:p>
          <a:p>
            <a:pPr marL="676275" lvl="3" indent="-400050" eaLnBrk="1" hangingPunct="1">
              <a:spcBef>
                <a:spcPts val="0"/>
              </a:spcBef>
              <a:buClr>
                <a:srgbClr val="000000"/>
              </a:buClr>
              <a:buSzPct val="100000"/>
              <a:buFontTx/>
              <a:buAutoNum type="romanLcPeriod"/>
            </a:pPr>
            <a:r>
              <a:rPr lang="en-US" sz="1600" dirty="0" smtClean="0">
                <a:solidFill>
                  <a:srgbClr val="000000"/>
                </a:solidFill>
              </a:rPr>
              <a:t>Pull-through services from our broader firm.</a:t>
            </a:r>
          </a:p>
        </p:txBody>
      </p:sp>
    </p:spTree>
    <p:extLst>
      <p:ext uri="{BB962C8B-B14F-4D97-AF65-F5344CB8AC3E}">
        <p14:creationId xmlns:p14="http://schemas.microsoft.com/office/powerpoint/2010/main" val="807815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Placeholder 2"/>
          <p:cNvSpPr>
            <a:spLocks noGrp="1"/>
          </p:cNvSpPr>
          <p:nvPr>
            <p:ph type="body" sz="quarter" idx="10"/>
          </p:nvPr>
        </p:nvSpPr>
        <p:spPr>
          <a:xfrm>
            <a:off x="2362200" y="2438400"/>
            <a:ext cx="4176713" cy="2376488"/>
          </a:xfrm>
        </p:spPr>
        <p:txBody>
          <a:bodyPr/>
          <a:lstStyle/>
          <a:p>
            <a:pPr algn="ctr" eaLnBrk="1" hangingPunct="1">
              <a:buFontTx/>
              <a:buNone/>
            </a:pPr>
            <a:r>
              <a:rPr lang="en-US" sz="4000" dirty="0" smtClean="0"/>
              <a:t>Questions </a:t>
            </a:r>
          </a:p>
          <a:p>
            <a:pPr algn="ctr" eaLnBrk="1" hangingPunct="1">
              <a:buFontTx/>
              <a:buNone/>
            </a:pPr>
            <a:r>
              <a:rPr lang="en-US" sz="4000" dirty="0" smtClean="0"/>
              <a:t>and </a:t>
            </a:r>
          </a:p>
          <a:p>
            <a:pPr algn="ctr" eaLnBrk="1" hangingPunct="1">
              <a:buFontTx/>
              <a:buNone/>
            </a:pPr>
            <a:r>
              <a:rPr lang="en-US" sz="4000" dirty="0" smtClean="0"/>
              <a:t>Comments</a:t>
            </a:r>
          </a:p>
        </p:txBody>
      </p:sp>
    </p:spTree>
    <p:extLst>
      <p:ext uri="{BB962C8B-B14F-4D97-AF65-F5344CB8AC3E}">
        <p14:creationId xmlns:p14="http://schemas.microsoft.com/office/powerpoint/2010/main" val="273328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bwMode="gray"/>
        <p:txBody>
          <a:bodyPr/>
          <a:lstStyle/>
          <a:p>
            <a:pPr eaLnBrk="1" hangingPunct="1">
              <a:defRPr/>
            </a:pPr>
            <a:r>
              <a:rPr lang="en-US" altLang="en-US" dirty="0" smtClean="0"/>
              <a:t>Our Agenda and Schedule</a:t>
            </a:r>
          </a:p>
        </p:txBody>
      </p:sp>
      <p:sp>
        <p:nvSpPr>
          <p:cNvPr id="2" name="Content Placeholder 1"/>
          <p:cNvSpPr>
            <a:spLocks noGrp="1"/>
          </p:cNvSpPr>
          <p:nvPr>
            <p:ph idx="1"/>
          </p:nvPr>
        </p:nvSpPr>
        <p:spPr>
          <a:xfrm>
            <a:off x="2123728" y="1196752"/>
            <a:ext cx="6082018" cy="4896073"/>
          </a:xfrm>
        </p:spPr>
        <p:txBody>
          <a:bodyPr/>
          <a:lstStyle/>
          <a:p>
            <a:r>
              <a:rPr lang="en-US" sz="1600" dirty="0" smtClean="0"/>
              <a:t>Overview</a:t>
            </a:r>
          </a:p>
          <a:p>
            <a:pPr marL="285750" lvl="1" indent="-285750">
              <a:buFont typeface="Arial" panose="020B0604020202020204" pitchFamily="34" charset="0"/>
              <a:buChar char="•"/>
            </a:pPr>
            <a:r>
              <a:rPr lang="en-US" sz="1600" dirty="0" smtClean="0"/>
              <a:t>What is </a:t>
            </a:r>
            <a:r>
              <a:rPr lang="en-US" sz="1600" dirty="0"/>
              <a:t>a</a:t>
            </a:r>
            <a:r>
              <a:rPr lang="en-US" sz="1600" dirty="0" smtClean="0"/>
              <a:t> 100 day plan?			</a:t>
            </a:r>
          </a:p>
          <a:p>
            <a:pPr marL="285750" lvl="1" indent="-285750">
              <a:buFont typeface="Arial" panose="020B0604020202020204" pitchFamily="34" charset="0"/>
              <a:buChar char="•"/>
            </a:pPr>
            <a:r>
              <a:rPr lang="en-US" sz="1600" dirty="0" smtClean="0"/>
              <a:t>Why do </a:t>
            </a:r>
            <a:r>
              <a:rPr lang="en-US" sz="1600" dirty="0"/>
              <a:t>it?				</a:t>
            </a:r>
            <a:r>
              <a:rPr lang="en-US" sz="1600" b="1" dirty="0">
                <a:solidFill>
                  <a:srgbClr val="00338D"/>
                </a:solidFill>
              </a:rPr>
              <a:t>15 min</a:t>
            </a:r>
          </a:p>
          <a:p>
            <a:pPr marL="285750" lvl="1" indent="-285750">
              <a:buFont typeface="Arial" panose="020B0604020202020204" pitchFamily="34" charset="0"/>
              <a:buChar char="•"/>
            </a:pPr>
            <a:r>
              <a:rPr lang="en-US" sz="1600" dirty="0" smtClean="0"/>
              <a:t>Frequency of usage and post-close wins		</a:t>
            </a:r>
          </a:p>
          <a:p>
            <a:endParaRPr lang="en-US" sz="1600" dirty="0" smtClean="0"/>
          </a:p>
          <a:p>
            <a:r>
              <a:rPr lang="en-US" sz="1600" dirty="0" smtClean="0"/>
              <a:t>Execution</a:t>
            </a:r>
          </a:p>
          <a:p>
            <a:pPr marL="285750" lvl="1" indent="-285750">
              <a:buFont typeface="Arial" panose="020B0604020202020204" pitchFamily="34" charset="0"/>
              <a:buChar char="•"/>
            </a:pPr>
            <a:r>
              <a:rPr lang="en-US" sz="1600" dirty="0" smtClean="0"/>
              <a:t>Planning</a:t>
            </a:r>
          </a:p>
          <a:p>
            <a:pPr marL="285750" lvl="1" indent="-285750">
              <a:buFont typeface="Arial" panose="020B0604020202020204" pitchFamily="34" charset="0"/>
              <a:buChar char="•"/>
            </a:pPr>
            <a:r>
              <a:rPr lang="en-US" sz="1600" dirty="0" smtClean="0"/>
              <a:t>Topics/issues to include			</a:t>
            </a:r>
            <a:r>
              <a:rPr lang="en-US" sz="1600" b="1" dirty="0">
                <a:solidFill>
                  <a:srgbClr val="00338D"/>
                </a:solidFill>
              </a:rPr>
              <a:t>15 min</a:t>
            </a:r>
          </a:p>
          <a:p>
            <a:pPr marL="285750" lvl="1" indent="-285750">
              <a:buFont typeface="Arial" panose="020B0604020202020204" pitchFamily="34" charset="0"/>
              <a:buChar char="•"/>
            </a:pPr>
            <a:r>
              <a:rPr lang="en-US" sz="1600" dirty="0" smtClean="0"/>
              <a:t>Tools</a:t>
            </a:r>
          </a:p>
          <a:p>
            <a:endParaRPr lang="en-US" sz="1600" dirty="0" smtClean="0"/>
          </a:p>
          <a:p>
            <a:r>
              <a:rPr lang="en-US" sz="1600" dirty="0" smtClean="0"/>
              <a:t>Six Recent Examples			25 min</a:t>
            </a:r>
          </a:p>
          <a:p>
            <a:endParaRPr lang="en-US" sz="1600" dirty="0"/>
          </a:p>
          <a:p>
            <a:r>
              <a:rPr lang="en-US" sz="1600" dirty="0" smtClean="0"/>
              <a:t>Our Four Specific Asks of You		5 min</a:t>
            </a:r>
          </a:p>
          <a:p>
            <a:endParaRPr lang="en-US" dirty="0"/>
          </a:p>
        </p:txBody>
      </p:sp>
      <p:sp>
        <p:nvSpPr>
          <p:cNvPr id="3" name="Right Brace 2"/>
          <p:cNvSpPr/>
          <p:nvPr/>
        </p:nvSpPr>
        <p:spPr>
          <a:xfrm>
            <a:off x="6217920" y="1463040"/>
            <a:ext cx="348343" cy="992777"/>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6217920" y="3052355"/>
            <a:ext cx="348343" cy="992777"/>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0249877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8059"/>
          <a:stretch/>
        </p:blipFill>
        <p:spPr bwMode="auto">
          <a:xfrm>
            <a:off x="0" y="0"/>
            <a:ext cx="9136185" cy="686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edge2.png"/>
          <p:cNvPicPr>
            <a:picLocks noChangeAspect="1"/>
          </p:cNvPicPr>
          <p:nvPr/>
        </p:nvPicPr>
        <p:blipFill rotWithShape="1">
          <a:blip r:embed="rId4" cstate="screen"/>
          <a:srcRect b="49910"/>
          <a:stretch/>
        </p:blipFill>
        <p:spPr>
          <a:xfrm>
            <a:off x="-7257" y="4334464"/>
            <a:ext cx="4644768" cy="2528063"/>
          </a:xfrm>
          <a:prstGeom prst="rect">
            <a:avLst/>
          </a:prstGeom>
        </p:spPr>
      </p:pic>
      <p:sp>
        <p:nvSpPr>
          <p:cNvPr id="7" name="Title 1"/>
          <p:cNvSpPr txBox="1">
            <a:spLocks/>
          </p:cNvSpPr>
          <p:nvPr/>
        </p:nvSpPr>
        <p:spPr bwMode="gray">
          <a:xfrm>
            <a:off x="957592" y="4584789"/>
            <a:ext cx="3179842" cy="54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Univers 45 Light" pitchFamily="2" charset="0"/>
                <a:cs typeface="Arial" panose="020B0604020202020204" pitchFamily="34" charset="0"/>
              </a:defRPr>
            </a:lvl1pPr>
            <a:lvl2pPr marL="742950" indent="-285750" eaLnBrk="0" hangingPunct="0">
              <a:defRPr>
                <a:solidFill>
                  <a:schemeClr val="tx1"/>
                </a:solidFill>
                <a:latin typeface="Univers 45 Light" pitchFamily="2" charset="0"/>
                <a:cs typeface="Arial" panose="020B0604020202020204" pitchFamily="34" charset="0"/>
              </a:defRPr>
            </a:lvl2pPr>
            <a:lvl3pPr marL="1143000" indent="-228600" eaLnBrk="0" hangingPunct="0">
              <a:defRPr>
                <a:solidFill>
                  <a:schemeClr val="tx1"/>
                </a:solidFill>
                <a:latin typeface="Univers 45 Light" pitchFamily="2" charset="0"/>
                <a:cs typeface="Arial" panose="020B0604020202020204" pitchFamily="34" charset="0"/>
              </a:defRPr>
            </a:lvl3pPr>
            <a:lvl4pPr marL="1600200" indent="-228600" eaLnBrk="0" hangingPunct="0">
              <a:defRPr>
                <a:solidFill>
                  <a:schemeClr val="tx1"/>
                </a:solidFill>
                <a:latin typeface="Univers 45 Light" pitchFamily="2" charset="0"/>
                <a:cs typeface="Arial" panose="020B0604020202020204" pitchFamily="34" charset="0"/>
              </a:defRPr>
            </a:lvl4pPr>
            <a:lvl5pPr marL="2057400" indent="-228600" eaLnBrk="0" hangingPunct="0">
              <a:defRPr>
                <a:solidFill>
                  <a:schemeClr val="tx1"/>
                </a:solidFill>
                <a:latin typeface="Univers 45 Light"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Univers 45 Light" pitchFamily="2" charset="0"/>
                <a:cs typeface="Arial" panose="020B0604020202020204" pitchFamily="34" charset="0"/>
              </a:defRPr>
            </a:lvl9pPr>
          </a:lstStyle>
          <a:p>
            <a:pPr eaLnBrk="1" hangingPunct="1"/>
            <a:r>
              <a:rPr lang="en-GB" sz="3200" b="1" dirty="0" smtClean="0">
                <a:solidFill>
                  <a:srgbClr val="FFFFFF"/>
                </a:solidFill>
                <a:latin typeface="Arial" panose="020B0604020202020204" pitchFamily="34" charset="0"/>
              </a:rPr>
              <a:t>Overview</a:t>
            </a:r>
            <a:endParaRPr lang="en-GB" sz="32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4094384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What is the 100 day plan?</a:t>
            </a:r>
            <a:endParaRPr lang="en-US" sz="1800" dirty="0"/>
          </a:p>
        </p:txBody>
      </p:sp>
      <p:sp>
        <p:nvSpPr>
          <p:cNvPr id="3" name="Text Placeholder 2"/>
          <p:cNvSpPr>
            <a:spLocks noGrp="1"/>
          </p:cNvSpPr>
          <p:nvPr>
            <p:ph type="body" sz="quarter" idx="10"/>
          </p:nvPr>
        </p:nvSpPr>
        <p:spPr/>
        <p:txBody>
          <a:bodyPr>
            <a:noAutofit/>
          </a:bodyPr>
          <a:lstStyle/>
          <a:p>
            <a:pPr eaLnBrk="1" hangingPunct="1">
              <a:lnSpc>
                <a:spcPct val="100000"/>
              </a:lnSpc>
              <a:spcBef>
                <a:spcPts val="300"/>
              </a:spcBef>
              <a:spcAft>
                <a:spcPts val="300"/>
              </a:spcAft>
              <a:buFontTx/>
              <a:buNone/>
            </a:pPr>
            <a:r>
              <a:rPr lang="en-US" sz="1500" i="1" dirty="0" smtClean="0">
                <a:solidFill>
                  <a:schemeClr val="tx1"/>
                </a:solidFill>
              </a:rPr>
              <a:t>What is the 100 day plan?</a:t>
            </a:r>
          </a:p>
          <a:p>
            <a:pPr marL="0" indent="0">
              <a:buNone/>
            </a:pPr>
            <a:r>
              <a:rPr lang="en-US" sz="1500" b="0" dirty="0" smtClean="0">
                <a:solidFill>
                  <a:schemeClr val="tx1"/>
                </a:solidFill>
              </a:rPr>
              <a:t>The “100 day plan” refers to the actions we suggest be taken (by client or target management) </a:t>
            </a:r>
            <a:r>
              <a:rPr lang="en-US" sz="1500" b="0" dirty="0">
                <a:solidFill>
                  <a:schemeClr val="tx1"/>
                </a:solidFill>
              </a:rPr>
              <a:t>or that need to </a:t>
            </a:r>
            <a:r>
              <a:rPr lang="en-US" sz="1500" b="0" dirty="0" smtClean="0">
                <a:solidFill>
                  <a:schemeClr val="tx1"/>
                </a:solidFill>
              </a:rPr>
              <a:t>be taken (e.g., tax elections) during the first 100 days post-close. These actions cover a wide range of functions – accounting, finance, integration, tax, HR, etc. It’s highly likely that companies need action to be taken in one or more of these functions for the smooth integration of the transaction. </a:t>
            </a:r>
          </a:p>
          <a:p>
            <a:endParaRPr lang="en-US" sz="1500" dirty="0" smtClean="0">
              <a:solidFill>
                <a:schemeClr val="tx1"/>
              </a:solidFill>
            </a:endParaRPr>
          </a:p>
          <a:p>
            <a:pPr marL="0" indent="0">
              <a:buNone/>
            </a:pPr>
            <a:r>
              <a:rPr lang="en-US" sz="1500" i="1" dirty="0" smtClean="0">
                <a:solidFill>
                  <a:schemeClr val="tx1"/>
                </a:solidFill>
              </a:rPr>
              <a:t>What is KPMG’s 100 day plan product/deliverable?</a:t>
            </a:r>
          </a:p>
          <a:p>
            <a:pPr marL="0" indent="0">
              <a:buNone/>
            </a:pPr>
            <a:r>
              <a:rPr lang="en-US" sz="1500" b="0" dirty="0" smtClean="0">
                <a:solidFill>
                  <a:schemeClr val="tx1"/>
                </a:solidFill>
              </a:rPr>
              <a:t>Our FDD, M&amp;A Tax and other teams are well-positioned to add value to the client’s broader post-closing strategy. During the due diligence (DD) process, we gather significant data and have meaningful interactions with target management. This provides us with the knowledge and insights to help identify risks and opportunities to address post-close. Our deliverable can:</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t>Provide a </a:t>
            </a:r>
            <a:r>
              <a:rPr lang="en-US" sz="1500" dirty="0"/>
              <a:t>high-level description of potential value creation and risk mitigation considerations (relating to post-close activities) that have been identified during the diligence </a:t>
            </a:r>
            <a:r>
              <a:rPr lang="en-US" sz="1500" dirty="0" smtClean="0"/>
              <a:t>process and prioritize such items.</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t>Increase our client’s awareness </a:t>
            </a:r>
            <a:r>
              <a:rPr lang="en-US" sz="1500" dirty="0"/>
              <a:t>and focus on </a:t>
            </a:r>
            <a:r>
              <a:rPr lang="en-US" sz="1500" dirty="0" smtClean="0"/>
              <a:t>post-close </a:t>
            </a:r>
            <a:r>
              <a:rPr lang="en-US" sz="1500" dirty="0"/>
              <a:t>issues and opportunities</a:t>
            </a:r>
            <a:r>
              <a:rPr lang="en-US" sz="1500" dirty="0" smtClean="0"/>
              <a:t>. This increased awareness, therefore, </a:t>
            </a:r>
            <a:r>
              <a:rPr lang="en-US" sz="1500" dirty="0"/>
              <a:t>acts as a catalyst to win </a:t>
            </a:r>
            <a:r>
              <a:rPr lang="en-US" sz="1500" dirty="0" smtClean="0"/>
              <a:t>work after our due </a:t>
            </a:r>
            <a:r>
              <a:rPr lang="en-US" sz="1500" dirty="0"/>
              <a:t>diligence </a:t>
            </a:r>
            <a:r>
              <a:rPr lang="en-US" sz="1500" dirty="0" smtClean="0"/>
              <a:t>assistance has been completed. </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t>Help facilitate a discussion with clients regarding </a:t>
            </a:r>
            <a:r>
              <a:rPr lang="en-US" sz="1500" dirty="0"/>
              <a:t>post-close deal </a:t>
            </a:r>
            <a:r>
              <a:rPr lang="en-US" sz="1500" dirty="0" smtClean="0"/>
              <a:t>issues. The </a:t>
            </a:r>
            <a:r>
              <a:rPr lang="en-US" sz="1500" dirty="0"/>
              <a:t>goal </a:t>
            </a:r>
            <a:r>
              <a:rPr lang="en-US" sz="1500" dirty="0" smtClean="0"/>
              <a:t>is </a:t>
            </a:r>
            <a:r>
              <a:rPr lang="en-US" sz="1500" dirty="0"/>
              <a:t>to capture the full potential of </a:t>
            </a:r>
            <a:r>
              <a:rPr lang="en-US" sz="1500" dirty="0" smtClean="0"/>
              <a:t>pre- </a:t>
            </a:r>
            <a:r>
              <a:rPr lang="en-US" sz="1500" dirty="0"/>
              <a:t>and </a:t>
            </a:r>
            <a:r>
              <a:rPr lang="en-US" sz="1500" dirty="0" smtClean="0"/>
              <a:t>post-deal engagement opportunities. </a:t>
            </a:r>
            <a:endParaRPr lang="en-US" sz="1500" i="1" dirty="0"/>
          </a:p>
          <a:p>
            <a:pPr marL="0" indent="0">
              <a:buNone/>
            </a:pPr>
            <a:endParaRPr lang="en-US" dirty="0"/>
          </a:p>
        </p:txBody>
      </p:sp>
    </p:spTree>
    <p:extLst>
      <p:ext uri="{BB962C8B-B14F-4D97-AF65-F5344CB8AC3E}">
        <p14:creationId xmlns:p14="http://schemas.microsoft.com/office/powerpoint/2010/main" val="264853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1800" dirty="0" smtClean="0"/>
              <a:t>Why should we do it?</a:t>
            </a:r>
            <a:endParaRPr lang="en-US" sz="1800" dirty="0">
              <a:solidFill>
                <a:srgbClr val="FFFF00"/>
              </a:solidFill>
            </a:endParaRPr>
          </a:p>
        </p:txBody>
      </p:sp>
      <p:sp>
        <p:nvSpPr>
          <p:cNvPr id="6147" name="Text Placeholder 2"/>
          <p:cNvSpPr>
            <a:spLocks noGrp="1"/>
          </p:cNvSpPr>
          <p:nvPr>
            <p:ph type="body" sz="quarter" idx="10"/>
          </p:nvPr>
        </p:nvSpPr>
        <p:spPr>
          <a:xfrm>
            <a:off x="355600" y="3084606"/>
            <a:ext cx="8331200" cy="3077029"/>
          </a:xfrm>
        </p:spPr>
        <p:txBody>
          <a:bodyPr lIns="0" tIns="0" rIns="0" bIns="0">
            <a:noAutofit/>
          </a:bodyPr>
          <a:lstStyle/>
          <a:p>
            <a:pPr marL="344488" lvl="2" indent="-344488" eaLnBrk="1" hangingPunct="1">
              <a:lnSpc>
                <a:spcPct val="100000"/>
              </a:lnSpc>
              <a:spcBef>
                <a:spcPts val="300"/>
              </a:spcBef>
              <a:spcAft>
                <a:spcPts val="300"/>
              </a:spcAft>
              <a:buClr>
                <a:srgbClr val="000000"/>
              </a:buClr>
              <a:buSzPct val="100000"/>
              <a:buFontTx/>
              <a:buNone/>
            </a:pPr>
            <a:r>
              <a:rPr lang="en-US" sz="1500" b="1" i="1" dirty="0" smtClean="0">
                <a:solidFill>
                  <a:srgbClr val="000000"/>
                </a:solidFill>
              </a:rPr>
              <a:t>Five objectives of the 100 day plan </a:t>
            </a:r>
          </a:p>
          <a:p>
            <a:pPr marL="344488" lvl="2" indent="-344488">
              <a:spcBef>
                <a:spcPts val="300"/>
              </a:spcBef>
              <a:spcAft>
                <a:spcPts val="300"/>
              </a:spcAft>
              <a:buClr>
                <a:srgbClr val="000000"/>
              </a:buClr>
              <a:buSzPct val="100000"/>
              <a:buFontTx/>
              <a:buAutoNum type="arabicPeriod"/>
            </a:pPr>
            <a:r>
              <a:rPr lang="en-US" sz="1500" dirty="0">
                <a:solidFill>
                  <a:srgbClr val="000000"/>
                </a:solidFill>
              </a:rPr>
              <a:t>Provide additional value-add insights for our clients</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solidFill>
                  <a:srgbClr val="000000"/>
                </a:solidFill>
              </a:rPr>
              <a:t>Differentiate our DD product </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solidFill>
                  <a:srgbClr val="000000"/>
                </a:solidFill>
              </a:rPr>
              <a:t>Stay involved throughout the broader transaction cycle</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solidFill>
                  <a:srgbClr val="000000"/>
                </a:solidFill>
              </a:rPr>
              <a:t>Increase awareness of and focus on post-close issues and opportunities</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solidFill>
                  <a:srgbClr val="000000"/>
                </a:solidFill>
              </a:rPr>
              <a:t>Improve service network teaming and pull-through during </a:t>
            </a:r>
            <a:r>
              <a:rPr lang="en-US" sz="1500" dirty="0" smtClean="0"/>
              <a:t>diligence and post-closing</a:t>
            </a:r>
            <a:endParaRPr lang="en-US" sz="1500" b="1" i="1" dirty="0" smtClean="0"/>
          </a:p>
          <a:p>
            <a:pPr marL="344488" lvl="2" indent="-344488" eaLnBrk="1" hangingPunct="1">
              <a:lnSpc>
                <a:spcPct val="100000"/>
              </a:lnSpc>
              <a:spcBef>
                <a:spcPts val="300"/>
              </a:spcBef>
              <a:spcAft>
                <a:spcPts val="300"/>
              </a:spcAft>
              <a:buClr>
                <a:srgbClr val="000000"/>
              </a:buClr>
              <a:buSzPct val="100000"/>
              <a:buFontTx/>
              <a:buNone/>
            </a:pPr>
            <a:r>
              <a:rPr lang="en-US" sz="1500" b="1" i="1" dirty="0" smtClean="0"/>
              <a:t>Some Obvious Benefits for our clients</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t>Leverage knowledge and streamline the diligence and post-close process </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solidFill>
                  <a:srgbClr val="000000"/>
                </a:solidFill>
              </a:rPr>
              <a:t>Maximize deal value</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solidFill>
                  <a:srgbClr val="000000"/>
                </a:solidFill>
              </a:rPr>
              <a:t>Help integrate smoothly </a:t>
            </a:r>
            <a:r>
              <a:rPr lang="en-US" sz="1500" dirty="0" smtClean="0"/>
              <a:t>and efficiently </a:t>
            </a:r>
            <a:r>
              <a:rPr lang="en-US" sz="1500" dirty="0"/>
              <a:t>by prioritizing action steps</a:t>
            </a:r>
          </a:p>
          <a:p>
            <a:pPr marL="344488" lvl="2" indent="-344488" eaLnBrk="1" hangingPunct="1">
              <a:lnSpc>
                <a:spcPct val="100000"/>
              </a:lnSpc>
              <a:spcBef>
                <a:spcPts val="300"/>
              </a:spcBef>
              <a:spcAft>
                <a:spcPts val="300"/>
              </a:spcAft>
              <a:buClr>
                <a:srgbClr val="000000"/>
              </a:buClr>
              <a:buSzPct val="100000"/>
              <a:buFontTx/>
              <a:buAutoNum type="arabicPeriod"/>
            </a:pPr>
            <a:r>
              <a:rPr lang="en-US" sz="1500" dirty="0" smtClean="0"/>
              <a:t>Reduce </a:t>
            </a:r>
            <a:r>
              <a:rPr lang="en-US" sz="1500" dirty="0"/>
              <a:t>risk that something gets missed (e.g., transfer tax returns) </a:t>
            </a:r>
          </a:p>
          <a:p>
            <a:pPr marL="344488" lvl="2" indent="-344488" eaLnBrk="1" hangingPunct="1">
              <a:lnSpc>
                <a:spcPct val="100000"/>
              </a:lnSpc>
              <a:spcBef>
                <a:spcPts val="300"/>
              </a:spcBef>
              <a:spcAft>
                <a:spcPts val="300"/>
              </a:spcAft>
              <a:buClr>
                <a:srgbClr val="000000"/>
              </a:buClr>
              <a:buSzPct val="100000"/>
              <a:buFontTx/>
              <a:buNone/>
            </a:pPr>
            <a:endParaRPr lang="en-US" sz="1500" b="1" i="1" dirty="0" smtClean="0">
              <a:solidFill>
                <a:srgbClr val="000000"/>
              </a:solidFill>
            </a:endParaRPr>
          </a:p>
          <a:p>
            <a:pPr marL="344488" lvl="2" indent="-344488" eaLnBrk="1" hangingPunct="1">
              <a:lnSpc>
                <a:spcPct val="100000"/>
              </a:lnSpc>
              <a:spcBef>
                <a:spcPts val="300"/>
              </a:spcBef>
              <a:spcAft>
                <a:spcPts val="300"/>
              </a:spcAft>
              <a:buClr>
                <a:srgbClr val="000000"/>
              </a:buClr>
              <a:buSzPct val="100000"/>
              <a:buFontTx/>
              <a:buNone/>
            </a:pPr>
            <a:endParaRPr lang="en-US" sz="1500" b="1" i="1" dirty="0" smtClean="0">
              <a:solidFill>
                <a:srgbClr val="000000"/>
              </a:solidFill>
            </a:endParaRPr>
          </a:p>
          <a:p>
            <a:pPr marL="344488" lvl="2" indent="-344488" eaLnBrk="1" hangingPunct="1">
              <a:lnSpc>
                <a:spcPct val="100000"/>
              </a:lnSpc>
              <a:spcBef>
                <a:spcPts val="300"/>
              </a:spcBef>
              <a:spcAft>
                <a:spcPts val="300"/>
              </a:spcAft>
              <a:buClr>
                <a:srgbClr val="000000"/>
              </a:buClr>
              <a:buSzPct val="100000"/>
              <a:buFontTx/>
              <a:buNone/>
            </a:pPr>
            <a:endParaRPr lang="en-US" sz="1500" b="1" dirty="0" smtClean="0">
              <a:solidFill>
                <a:srgbClr val="000000"/>
              </a:solidFill>
            </a:endParaRPr>
          </a:p>
        </p:txBody>
      </p:sp>
      <p:sp>
        <p:nvSpPr>
          <p:cNvPr id="4" name="Text Placeholder 2"/>
          <p:cNvSpPr txBox="1">
            <a:spLocks/>
          </p:cNvSpPr>
          <p:nvPr/>
        </p:nvSpPr>
        <p:spPr bwMode="gray">
          <a:xfrm>
            <a:off x="348344" y="1003324"/>
            <a:ext cx="8338456" cy="2047373"/>
          </a:xfrm>
          <a:prstGeom prst="rect">
            <a:avLst/>
          </a:prstGeom>
          <a:solidFill>
            <a:srgbClr val="BFDEE4"/>
          </a:solidFill>
          <a:ln>
            <a:noFill/>
            <a:miter lim="800000"/>
            <a:headEnd/>
            <a:tailEnd/>
          </a:ln>
        </p:spPr>
        <p:txBody>
          <a:bodyPr vert="horz" lIns="0" tIns="0" rIns="0" bIns="0" rtlCol="0">
            <a:noAutofit/>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9pPr>
          </a:lstStyle>
          <a:p>
            <a:pPr lvl="1" indent="-177800" fontAlgn="base">
              <a:lnSpc>
                <a:spcPct val="120000"/>
              </a:lnSpc>
              <a:spcBef>
                <a:spcPct val="40000"/>
              </a:spcBef>
              <a:spcAft>
                <a:spcPct val="0"/>
              </a:spcAft>
              <a:buClr>
                <a:srgbClr val="000000"/>
              </a:buClr>
              <a:buSzPct val="100000"/>
              <a:defRPr/>
            </a:pPr>
            <a:r>
              <a:rPr lang="en-GB" sz="1500" b="1" u="sng" kern="0" dirty="0" smtClean="0">
                <a:solidFill>
                  <a:schemeClr val="accent4"/>
                </a:solidFill>
                <a:latin typeface="+mn-lt"/>
                <a:cs typeface="+mn-cs"/>
              </a:rPr>
              <a:t>Key </a:t>
            </a:r>
            <a:r>
              <a:rPr lang="en-GB" sz="1500" b="1" u="sng" kern="0" dirty="0">
                <a:solidFill>
                  <a:schemeClr val="accent4"/>
                </a:solidFill>
                <a:latin typeface="+mn-lt"/>
                <a:cs typeface="+mn-cs"/>
              </a:rPr>
              <a:t>Benefits</a:t>
            </a:r>
          </a:p>
          <a:p>
            <a:pPr marL="276225" lvl="1" indent="-274638" fontAlgn="base">
              <a:lnSpc>
                <a:spcPct val="110000"/>
              </a:lnSpc>
              <a:spcBef>
                <a:spcPts val="300"/>
              </a:spcBef>
              <a:spcAft>
                <a:spcPct val="0"/>
              </a:spcAft>
              <a:buClr>
                <a:srgbClr val="8AA5CB"/>
              </a:buClr>
              <a:buSzPct val="85000"/>
              <a:buFont typeface="Wingdings" pitchFamily="2" charset="2"/>
              <a:buChar char="l"/>
              <a:defRPr/>
            </a:pPr>
            <a:r>
              <a:rPr lang="en-GB" sz="1500" kern="0" dirty="0" smtClean="0">
                <a:solidFill>
                  <a:schemeClr val="accent4"/>
                </a:solidFill>
                <a:latin typeface="+mn-lt"/>
                <a:cs typeface="+mn-cs"/>
              </a:rPr>
              <a:t>Convey </a:t>
            </a:r>
            <a:r>
              <a:rPr lang="en-GB" sz="1500" kern="0" dirty="0">
                <a:solidFill>
                  <a:schemeClr val="accent4"/>
                </a:solidFill>
                <a:latin typeface="+mn-lt"/>
                <a:cs typeface="+mn-cs"/>
              </a:rPr>
              <a:t>p</a:t>
            </a:r>
            <a:r>
              <a:rPr lang="en-GB" sz="1500" kern="0" dirty="0" smtClean="0">
                <a:solidFill>
                  <a:schemeClr val="accent4"/>
                </a:solidFill>
                <a:latin typeface="+mn-lt"/>
                <a:cs typeface="+mn-cs"/>
              </a:rPr>
              <a:t>ost-close DD </a:t>
            </a:r>
            <a:r>
              <a:rPr lang="en-GB" sz="1500" kern="0" dirty="0">
                <a:solidFill>
                  <a:schemeClr val="accent4"/>
                </a:solidFill>
                <a:latin typeface="+mn-lt"/>
                <a:cs typeface="+mn-cs"/>
              </a:rPr>
              <a:t>insights </a:t>
            </a:r>
            <a:r>
              <a:rPr lang="en-GB" sz="1500" kern="0" dirty="0" smtClean="0">
                <a:solidFill>
                  <a:schemeClr val="accent4"/>
                </a:solidFill>
                <a:latin typeface="+mn-lt"/>
                <a:cs typeface="+mn-cs"/>
              </a:rPr>
              <a:t>to clients in a standardized and consistent approach</a:t>
            </a:r>
            <a:endParaRPr lang="en-GB" sz="1500" kern="0" dirty="0">
              <a:solidFill>
                <a:schemeClr val="accent4"/>
              </a:solidFill>
              <a:latin typeface="+mn-lt"/>
              <a:cs typeface="+mn-cs"/>
            </a:endParaRPr>
          </a:p>
          <a:p>
            <a:pPr marL="631825" lvl="3" indent="-274638" fontAlgn="base">
              <a:lnSpc>
                <a:spcPct val="110000"/>
              </a:lnSpc>
              <a:spcBef>
                <a:spcPts val="300"/>
              </a:spcBef>
              <a:spcAft>
                <a:spcPct val="0"/>
              </a:spcAft>
              <a:buClr>
                <a:srgbClr val="8AA5CB"/>
              </a:buClr>
              <a:buSzPct val="85000"/>
              <a:buFont typeface="Wingdings" panose="05000000000000000000" pitchFamily="2" charset="2"/>
              <a:buChar char="§"/>
              <a:defRPr/>
            </a:pPr>
            <a:r>
              <a:rPr lang="en-GB" sz="1500" kern="0" dirty="0">
                <a:solidFill>
                  <a:schemeClr val="accent4"/>
                </a:solidFill>
                <a:latin typeface="+mn-lt"/>
                <a:cs typeface="+mn-cs"/>
              </a:rPr>
              <a:t>Our </a:t>
            </a:r>
            <a:r>
              <a:rPr lang="en-GB" sz="1500" kern="0" dirty="0" smtClean="0">
                <a:solidFill>
                  <a:schemeClr val="accent4"/>
                </a:solidFill>
                <a:latin typeface="+mn-lt"/>
                <a:cs typeface="+mn-cs"/>
              </a:rPr>
              <a:t>DD </a:t>
            </a:r>
            <a:r>
              <a:rPr lang="en-GB" sz="1500" kern="0" dirty="0">
                <a:solidFill>
                  <a:schemeClr val="accent4"/>
                </a:solidFill>
                <a:latin typeface="+mn-lt"/>
                <a:cs typeface="+mn-cs"/>
              </a:rPr>
              <a:t>reports often do </a:t>
            </a:r>
            <a:r>
              <a:rPr lang="en-GB" sz="1500" kern="0" dirty="0" smtClean="0">
                <a:solidFill>
                  <a:schemeClr val="accent4"/>
                </a:solidFill>
                <a:latin typeface="+mn-lt"/>
                <a:cs typeface="+mn-cs"/>
              </a:rPr>
              <a:t>not contain </a:t>
            </a:r>
            <a:r>
              <a:rPr lang="en-GB" sz="1500" kern="0" dirty="0">
                <a:solidFill>
                  <a:schemeClr val="accent4"/>
                </a:solidFill>
                <a:latin typeface="+mn-lt"/>
                <a:cs typeface="+mn-cs"/>
              </a:rPr>
              <a:t>summary slides on “post-close considerations and near-term to do’s”</a:t>
            </a:r>
          </a:p>
          <a:p>
            <a:pPr marL="276225" lvl="1" indent="-274638" fontAlgn="base">
              <a:lnSpc>
                <a:spcPct val="110000"/>
              </a:lnSpc>
              <a:spcBef>
                <a:spcPts val="300"/>
              </a:spcBef>
              <a:spcAft>
                <a:spcPct val="0"/>
              </a:spcAft>
              <a:buClr>
                <a:srgbClr val="8AA5CB"/>
              </a:buClr>
              <a:buSzPct val="85000"/>
              <a:buFont typeface="Wingdings" pitchFamily="2" charset="2"/>
              <a:buChar char="l"/>
              <a:defRPr/>
            </a:pPr>
            <a:r>
              <a:rPr lang="en-GB" sz="1500" kern="0" dirty="0" smtClean="0">
                <a:solidFill>
                  <a:schemeClr val="accent4"/>
                </a:solidFill>
                <a:latin typeface="+mn-lt"/>
                <a:cs typeface="+mn-cs"/>
              </a:rPr>
              <a:t>Stay engaged throughout the broader transaction cycle</a:t>
            </a:r>
          </a:p>
          <a:p>
            <a:pPr marL="276225" lvl="1" indent="-274638" fontAlgn="base">
              <a:lnSpc>
                <a:spcPct val="110000"/>
              </a:lnSpc>
              <a:spcBef>
                <a:spcPts val="300"/>
              </a:spcBef>
              <a:spcAft>
                <a:spcPct val="0"/>
              </a:spcAft>
              <a:buClr>
                <a:srgbClr val="8AA5CB"/>
              </a:buClr>
              <a:buSzPct val="85000"/>
              <a:buFont typeface="Wingdings" pitchFamily="2" charset="2"/>
              <a:buChar char="l"/>
              <a:defRPr/>
            </a:pPr>
            <a:r>
              <a:rPr lang="en-GB" sz="1500" kern="0" dirty="0">
                <a:solidFill>
                  <a:schemeClr val="accent4"/>
                </a:solidFill>
                <a:latin typeface="+mn-lt"/>
                <a:cs typeface="+mn-cs"/>
              </a:rPr>
              <a:t>C</a:t>
            </a:r>
            <a:r>
              <a:rPr lang="en-GB" sz="1500" kern="0" dirty="0" smtClean="0">
                <a:solidFill>
                  <a:schemeClr val="accent4"/>
                </a:solidFill>
                <a:latin typeface="+mn-lt"/>
                <a:cs typeface="+mn-cs"/>
              </a:rPr>
              <a:t>apture </a:t>
            </a:r>
            <a:r>
              <a:rPr lang="en-GB" sz="1500" kern="0" dirty="0">
                <a:solidFill>
                  <a:schemeClr val="accent4"/>
                </a:solidFill>
                <a:latin typeface="+mn-lt"/>
                <a:cs typeface="+mn-cs"/>
              </a:rPr>
              <a:t>full potential of </a:t>
            </a:r>
            <a:r>
              <a:rPr lang="en-GB" sz="1500" kern="0" dirty="0" smtClean="0">
                <a:solidFill>
                  <a:schemeClr val="accent4"/>
                </a:solidFill>
                <a:latin typeface="+mn-lt"/>
                <a:cs typeface="+mn-cs"/>
              </a:rPr>
              <a:t>pre- </a:t>
            </a:r>
            <a:r>
              <a:rPr lang="en-GB" sz="1500" kern="0" dirty="0">
                <a:solidFill>
                  <a:schemeClr val="accent4"/>
                </a:solidFill>
                <a:latin typeface="+mn-lt"/>
                <a:cs typeface="+mn-cs"/>
              </a:rPr>
              <a:t>and </a:t>
            </a:r>
            <a:r>
              <a:rPr lang="en-GB" sz="1500" kern="0" dirty="0" smtClean="0">
                <a:solidFill>
                  <a:schemeClr val="accent4"/>
                </a:solidFill>
                <a:latin typeface="+mn-lt"/>
                <a:cs typeface="+mn-cs"/>
              </a:rPr>
              <a:t>post-deal close engagement opportunities</a:t>
            </a:r>
            <a:endParaRPr lang="en-GB" sz="1500" kern="0" dirty="0">
              <a:solidFill>
                <a:schemeClr val="accent4"/>
              </a:solidFill>
              <a:latin typeface="+mn-lt"/>
              <a:cs typeface="+mn-cs"/>
            </a:endParaRPr>
          </a:p>
          <a:p>
            <a:pPr marL="631825" lvl="3" indent="-274638" fontAlgn="base">
              <a:lnSpc>
                <a:spcPct val="110000"/>
              </a:lnSpc>
              <a:spcBef>
                <a:spcPts val="300"/>
              </a:spcBef>
              <a:spcAft>
                <a:spcPct val="0"/>
              </a:spcAft>
              <a:buClr>
                <a:srgbClr val="8AA5CB"/>
              </a:buClr>
              <a:buSzPct val="85000"/>
              <a:buFont typeface="Wingdings" panose="05000000000000000000" pitchFamily="2" charset="2"/>
              <a:buChar char="§"/>
              <a:defRPr/>
            </a:pPr>
            <a:r>
              <a:rPr lang="en-GB" sz="1500" kern="0" dirty="0">
                <a:solidFill>
                  <a:schemeClr val="accent4"/>
                </a:solidFill>
                <a:latin typeface="+mn-lt"/>
                <a:cs typeface="+mn-cs"/>
              </a:rPr>
              <a:t>We frequently </a:t>
            </a:r>
            <a:r>
              <a:rPr lang="en-GB" sz="1500" kern="0" dirty="0" smtClean="0">
                <a:solidFill>
                  <a:schemeClr val="accent4"/>
                </a:solidFill>
                <a:latin typeface="+mn-lt"/>
                <a:cs typeface="+mn-cs"/>
              </a:rPr>
              <a:t>move on </a:t>
            </a:r>
            <a:r>
              <a:rPr lang="en-GB" sz="1500" kern="0" dirty="0">
                <a:solidFill>
                  <a:schemeClr val="accent4"/>
                </a:solidFill>
                <a:latin typeface="+mn-lt"/>
                <a:cs typeface="+mn-cs"/>
              </a:rPr>
              <a:t>from deals with limited follow-up on known issues and opportunities</a:t>
            </a:r>
          </a:p>
          <a:p>
            <a:pPr marL="569913" lvl="3" indent="-225425">
              <a:spcBef>
                <a:spcPts val="300"/>
              </a:spcBef>
            </a:pPr>
            <a:endParaRPr lang="en-GB" sz="1500" dirty="0">
              <a:solidFill>
                <a:schemeClr val="accent4"/>
              </a:solidFill>
            </a:endParaRPr>
          </a:p>
        </p:txBody>
      </p:sp>
    </p:spTree>
    <p:extLst>
      <p:ext uri="{BB962C8B-B14F-4D97-AF65-F5344CB8AC3E}">
        <p14:creationId xmlns:p14="http://schemas.microsoft.com/office/powerpoint/2010/main" val="382544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smtClean="0"/>
              <a:t>Why should we do it?</a:t>
            </a:r>
            <a:br>
              <a:rPr lang="en-US" sz="1800" dirty="0" smtClean="0"/>
            </a:br>
            <a:r>
              <a:rPr lang="en-US" sz="1400" dirty="0" smtClean="0">
                <a:solidFill>
                  <a:schemeClr val="bg1">
                    <a:lumMod val="65000"/>
                  </a:schemeClr>
                </a:solidFill>
              </a:rPr>
              <a:t>Identifying post-deal value during diligence</a:t>
            </a:r>
            <a:endParaRPr lang="en-US" sz="1800" dirty="0">
              <a:solidFill>
                <a:schemeClr val="bg1">
                  <a:lumMod val="65000"/>
                </a:schemeClr>
              </a:solidFill>
            </a:endParaRPr>
          </a:p>
        </p:txBody>
      </p:sp>
      <p:sp>
        <p:nvSpPr>
          <p:cNvPr id="18" name="Text Placeholder 2"/>
          <p:cNvSpPr>
            <a:spLocks noGrp="1"/>
          </p:cNvSpPr>
          <p:nvPr>
            <p:ph type="body" sz="quarter" idx="10"/>
          </p:nvPr>
        </p:nvSpPr>
        <p:spPr>
          <a:xfrm>
            <a:off x="251520" y="1196752"/>
            <a:ext cx="8640960" cy="4896073"/>
          </a:xfrm>
        </p:spPr>
        <p:txBody>
          <a:bodyPr>
            <a:normAutofit/>
          </a:bodyPr>
          <a:lstStyle/>
          <a:p>
            <a:pPr marL="0" indent="0">
              <a:buNone/>
            </a:pPr>
            <a:r>
              <a:rPr lang="en-US" sz="1500" i="1" dirty="0" smtClean="0">
                <a:solidFill>
                  <a:schemeClr val="tx1"/>
                </a:solidFill>
              </a:rPr>
              <a:t>“What Do Private Equity Firms Say They Do?”</a:t>
            </a:r>
          </a:p>
          <a:p>
            <a:pPr marL="0" indent="0">
              <a:buNone/>
            </a:pPr>
            <a:r>
              <a:rPr lang="en-US" sz="1500" b="0" dirty="0" smtClean="0">
                <a:solidFill>
                  <a:schemeClr val="tx1"/>
                </a:solidFill>
              </a:rPr>
              <a:t>In a December 2014 survey, 79 private equity (PE) investors with a total of over $750 billion of assets under management were surveyed about their practices in firm valuation, capital structure, governance, and value creation. The survey indicated that on average, PE investors “commit meaningful resources to add value, although there is a great deal of variation in how they do so.”</a:t>
            </a:r>
          </a:p>
          <a:p>
            <a:pPr marL="0" indent="0">
              <a:buNone/>
            </a:pPr>
            <a:endParaRPr lang="en-US" sz="1500" b="0" dirty="0" smtClean="0">
              <a:solidFill>
                <a:schemeClr val="tx1"/>
              </a:solidFill>
            </a:endParaRPr>
          </a:p>
          <a:p>
            <a:pPr marL="0" indent="0">
              <a:buNone/>
            </a:pPr>
            <a:r>
              <a:rPr lang="en-US" sz="1500" b="0" dirty="0" smtClean="0">
                <a:solidFill>
                  <a:schemeClr val="tx1"/>
                </a:solidFill>
              </a:rPr>
              <a:t>According to the survey, three types of value increasing actions exist, both before and after investment:</a:t>
            </a:r>
          </a:p>
          <a:p>
            <a:pPr marL="463550" lvl="2" indent="-285750">
              <a:buFont typeface="Arial" panose="020B0604020202020204" pitchFamily="34" charset="0"/>
              <a:buChar char="•"/>
            </a:pPr>
            <a:r>
              <a:rPr lang="en-US" sz="1500" b="1" dirty="0" smtClean="0">
                <a:solidFill>
                  <a:schemeClr val="tx1"/>
                </a:solidFill>
              </a:rPr>
              <a:t>Financial engineering </a:t>
            </a:r>
            <a:r>
              <a:rPr lang="en-US" sz="1500" b="0" dirty="0" smtClean="0">
                <a:solidFill>
                  <a:schemeClr val="tx1"/>
                </a:solidFill>
              </a:rPr>
              <a:t>– Providing strong equity incentives to management teams of their portfolio companies</a:t>
            </a:r>
          </a:p>
          <a:p>
            <a:pPr marL="463550" lvl="2" indent="-285750">
              <a:buFont typeface="Arial" panose="020B0604020202020204" pitchFamily="34" charset="0"/>
              <a:buChar char="•"/>
            </a:pPr>
            <a:r>
              <a:rPr lang="en-US" sz="1500" b="1" dirty="0" smtClean="0"/>
              <a:t>Governance engineering </a:t>
            </a:r>
            <a:r>
              <a:rPr lang="en-US" sz="1500" dirty="0" smtClean="0"/>
              <a:t>– Controlling the boards of portfolio companies and remaining actively involved in governance</a:t>
            </a:r>
          </a:p>
          <a:p>
            <a:pPr marL="463550" lvl="2" indent="-285750">
              <a:buFont typeface="Arial" panose="020B0604020202020204" pitchFamily="34" charset="0"/>
              <a:buChar char="•"/>
            </a:pPr>
            <a:r>
              <a:rPr lang="en-US" sz="1500" b="1" dirty="0" smtClean="0">
                <a:solidFill>
                  <a:schemeClr val="tx1"/>
                </a:solidFill>
              </a:rPr>
              <a:t>Operational engineering </a:t>
            </a:r>
            <a:r>
              <a:rPr lang="en-US" sz="1500" b="0" dirty="0" smtClean="0">
                <a:solidFill>
                  <a:schemeClr val="tx1"/>
                </a:solidFill>
              </a:rPr>
              <a:t>– Developing industry and operational expertise to add value</a:t>
            </a:r>
          </a:p>
          <a:p>
            <a:pPr lvl="2" indent="0">
              <a:buNone/>
            </a:pPr>
            <a:endParaRPr lang="en-US" sz="1500" dirty="0" smtClean="0"/>
          </a:p>
          <a:p>
            <a:pPr lvl="1"/>
            <a:r>
              <a:rPr lang="en-US" sz="1500" dirty="0" smtClean="0"/>
              <a:t>The following slide illustrates the results of one survey question asked of PE investors (what are the key sources of value creation identified on a pre-investment basis?) and how the responses (the sources of deal value) match our service offerings.</a:t>
            </a:r>
            <a:endParaRPr lang="en-US" sz="1500" dirty="0"/>
          </a:p>
        </p:txBody>
      </p:sp>
    </p:spTree>
    <p:extLst>
      <p:ext uri="{BB962C8B-B14F-4D97-AF65-F5344CB8AC3E}">
        <p14:creationId xmlns:p14="http://schemas.microsoft.com/office/powerpoint/2010/main" val="2328063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Why should we do it?</a:t>
            </a:r>
            <a:r>
              <a:rPr lang="en-US" sz="2400" dirty="0"/>
              <a:t/>
            </a:r>
            <a:br>
              <a:rPr lang="en-US" sz="2400" dirty="0"/>
            </a:br>
            <a:r>
              <a:rPr lang="en-US" sz="1400" dirty="0">
                <a:solidFill>
                  <a:schemeClr val="bg1">
                    <a:lumMod val="65000"/>
                  </a:schemeClr>
                </a:solidFill>
              </a:rPr>
              <a:t>Identifying </a:t>
            </a:r>
            <a:r>
              <a:rPr lang="en-US" sz="1400" dirty="0" smtClean="0">
                <a:solidFill>
                  <a:schemeClr val="bg1">
                    <a:lumMod val="65000"/>
                  </a:schemeClr>
                </a:solidFill>
              </a:rPr>
              <a:t>post-deal </a:t>
            </a:r>
            <a:r>
              <a:rPr lang="en-US" sz="1400" dirty="0">
                <a:solidFill>
                  <a:schemeClr val="bg1">
                    <a:lumMod val="65000"/>
                  </a:schemeClr>
                </a:solidFill>
              </a:rPr>
              <a:t>value during diligence</a:t>
            </a:r>
            <a:endParaRPr lang="en-US" sz="1400" dirty="0"/>
          </a:p>
        </p:txBody>
      </p:sp>
      <p:sp>
        <p:nvSpPr>
          <p:cNvPr id="7" name="TextBox 6"/>
          <p:cNvSpPr txBox="1"/>
          <p:nvPr/>
        </p:nvSpPr>
        <p:spPr>
          <a:xfrm>
            <a:off x="255058" y="6337413"/>
            <a:ext cx="6476398" cy="107722"/>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Source: “What Do Private Equity Firms Say They Do?”; Gompers, Kaplan, and </a:t>
            </a:r>
            <a:r>
              <a:rPr lang="en-US" sz="700" dirty="0" err="1" smtClean="0">
                <a:latin typeface="Arial" pitchFamily="34" charset="0"/>
                <a:cs typeface="Arial" pitchFamily="34" charset="0"/>
              </a:rPr>
              <a:t>Mukharlyamov</a:t>
            </a:r>
            <a:endParaRPr lang="en-US" sz="700" dirty="0" smtClean="0">
              <a:latin typeface="Arial" pitchFamily="34" charset="0"/>
              <a:cs typeface="Arial" pitchFamily="34" charset="0"/>
            </a:endParaRPr>
          </a:p>
        </p:txBody>
      </p:sp>
      <p:sp>
        <p:nvSpPr>
          <p:cNvPr id="11" name="Rounded Rectangle 10"/>
          <p:cNvSpPr/>
          <p:nvPr/>
        </p:nvSpPr>
        <p:spPr>
          <a:xfrm>
            <a:off x="6096000" y="39904"/>
            <a:ext cx="1234357" cy="848068"/>
          </a:xfrm>
          <a:prstGeom prst="roundRect">
            <a:avLst/>
          </a:prstGeom>
          <a:solidFill>
            <a:srgbClr val="F5DB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accent4"/>
                </a:solidFill>
              </a:rPr>
              <a:t>36.8%</a:t>
            </a:r>
            <a:endParaRPr lang="en-US" dirty="0">
              <a:solidFill>
                <a:schemeClr val="accent4"/>
              </a:solidFill>
            </a:endParaRPr>
          </a:p>
        </p:txBody>
      </p:sp>
      <p:sp>
        <p:nvSpPr>
          <p:cNvPr id="15" name="Rounded Rectangle 14"/>
          <p:cNvSpPr/>
          <p:nvPr/>
        </p:nvSpPr>
        <p:spPr>
          <a:xfrm>
            <a:off x="7820987" y="39904"/>
            <a:ext cx="1229879" cy="848068"/>
          </a:xfrm>
          <a:prstGeom prst="roundRect">
            <a:avLst/>
          </a:prstGeom>
          <a:solidFill>
            <a:srgbClr val="F5DB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accent4"/>
                </a:solidFill>
              </a:rPr>
              <a:t>27.1%</a:t>
            </a:r>
            <a:endParaRPr lang="en-US" dirty="0">
              <a:solidFill>
                <a:schemeClr val="accent4"/>
              </a:solidFill>
            </a:endParaRPr>
          </a:p>
        </p:txBody>
      </p:sp>
      <p:sp>
        <p:nvSpPr>
          <p:cNvPr id="16" name="Right Arrow 15"/>
          <p:cNvSpPr/>
          <p:nvPr/>
        </p:nvSpPr>
        <p:spPr>
          <a:xfrm>
            <a:off x="7356755" y="262211"/>
            <a:ext cx="437835" cy="419663"/>
          </a:xfrm>
          <a:prstGeom prst="rightArrow">
            <a:avLst/>
          </a:prstGeom>
          <a:solidFill>
            <a:srgbClr val="F5DB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accent4"/>
              </a:solidFill>
            </a:endParaRPr>
          </a:p>
        </p:txBody>
      </p:sp>
      <p:sp>
        <p:nvSpPr>
          <p:cNvPr id="17" name="TextBox 16"/>
          <p:cNvSpPr txBox="1"/>
          <p:nvPr/>
        </p:nvSpPr>
        <p:spPr>
          <a:xfrm>
            <a:off x="6095999" y="350104"/>
            <a:ext cx="1234358" cy="538609"/>
          </a:xfrm>
          <a:prstGeom prst="rect">
            <a:avLst/>
          </a:prstGeom>
          <a:noFill/>
        </p:spPr>
        <p:txBody>
          <a:bodyPr wrap="square" lIns="0" tIns="0" rIns="0" bIns="0" rtlCol="0">
            <a:spAutoFit/>
          </a:bodyPr>
          <a:lstStyle/>
          <a:p>
            <a:pPr algn="ctr"/>
            <a:r>
              <a:rPr lang="en-US" sz="700" dirty="0" smtClean="0">
                <a:solidFill>
                  <a:schemeClr val="accent4"/>
                </a:solidFill>
                <a:latin typeface="Arial" pitchFamily="34" charset="0"/>
                <a:cs typeface="Arial" pitchFamily="34" charset="0"/>
              </a:rPr>
              <a:t>Per PE investors, the % of deals that outside consultants actively participated in identifying sources of value (on </a:t>
            </a:r>
            <a:r>
              <a:rPr lang="en-US" sz="700" b="1" dirty="0" smtClean="0">
                <a:solidFill>
                  <a:schemeClr val="accent4"/>
                </a:solidFill>
                <a:latin typeface="Arial" pitchFamily="34" charset="0"/>
                <a:cs typeface="Arial" pitchFamily="34" charset="0"/>
              </a:rPr>
              <a:t>pre-investment </a:t>
            </a:r>
            <a:r>
              <a:rPr lang="en-US" sz="700" dirty="0" smtClean="0">
                <a:solidFill>
                  <a:schemeClr val="accent4"/>
                </a:solidFill>
                <a:latin typeface="Arial" pitchFamily="34" charset="0"/>
                <a:cs typeface="Arial" pitchFamily="34" charset="0"/>
              </a:rPr>
              <a:t>basis)</a:t>
            </a:r>
            <a:endParaRPr lang="en-US" sz="200" dirty="0" smtClean="0">
              <a:solidFill>
                <a:schemeClr val="accent4"/>
              </a:solidFill>
              <a:latin typeface="Arial" pitchFamily="34" charset="0"/>
              <a:cs typeface="Arial" pitchFamily="34" charset="0"/>
            </a:endParaRPr>
          </a:p>
        </p:txBody>
      </p:sp>
      <p:sp>
        <p:nvSpPr>
          <p:cNvPr id="19" name="Text Placeholder 2"/>
          <p:cNvSpPr txBox="1">
            <a:spLocks/>
          </p:cNvSpPr>
          <p:nvPr/>
        </p:nvSpPr>
        <p:spPr bwMode="gray">
          <a:xfrm>
            <a:off x="255058" y="1009454"/>
            <a:ext cx="8209022" cy="437291"/>
          </a:xfrm>
          <a:prstGeom prst="rect">
            <a:avLst/>
          </a:prstGeom>
          <a:noFill/>
        </p:spPr>
        <p:txBody>
          <a:bodyPr vert="horz" lIns="0" tIns="0" rIns="0" bIns="0" rtlCol="0">
            <a:normAutofit fontScale="92500" lnSpcReduction="20000"/>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Wingdings" pitchFamily="2" charset="2"/>
              <a:buChar char="n"/>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Wingdings" pitchFamily="2" charset="2"/>
              <a:buChar char="n"/>
              <a:defRPr lang="en-GB" sz="900" b="0" kern="1200" baseline="0" noProof="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a:solidFill>
                  <a:schemeClr val="tx1"/>
                </a:solidFill>
                <a:latin typeface="Arial" pitchFamily="34" charset="0"/>
                <a:ea typeface="+mn-ea"/>
                <a:cs typeface="Arial" pitchFamily="34" charset="0"/>
              </a:defRPr>
            </a:lvl9pPr>
          </a:lstStyle>
          <a:p>
            <a:r>
              <a:rPr lang="en-US" sz="1200" b="0" dirty="0" smtClean="0">
                <a:solidFill>
                  <a:schemeClr val="tx1"/>
                </a:solidFill>
                <a:latin typeface="+mj-lt"/>
              </a:rPr>
              <a:t>In a survey of 79 PE firms, deal professionals identified the key sources of pre-investment value creation. The table below lists the top sources of value creation, the percentage of deals in which each source was identified as a value driver on a pre-investment basis, and the KPMG service lines we should be bringing into deals during and post diligence.</a:t>
            </a:r>
            <a:endParaRPr lang="en-US" sz="1200" b="0" dirty="0">
              <a:solidFill>
                <a:schemeClr val="tx1"/>
              </a:solidFill>
              <a:latin typeface="+mj-lt"/>
            </a:endParaRPr>
          </a:p>
        </p:txBody>
      </p:sp>
      <p:sp>
        <p:nvSpPr>
          <p:cNvPr id="14" name="TextBox 13"/>
          <p:cNvSpPr txBox="1"/>
          <p:nvPr/>
        </p:nvSpPr>
        <p:spPr>
          <a:xfrm>
            <a:off x="7820987" y="353635"/>
            <a:ext cx="1229879" cy="538609"/>
          </a:xfrm>
          <a:prstGeom prst="rect">
            <a:avLst/>
          </a:prstGeom>
          <a:noFill/>
        </p:spPr>
        <p:txBody>
          <a:bodyPr wrap="square" lIns="0" tIns="0" rIns="0" bIns="0" rtlCol="0">
            <a:spAutoFit/>
          </a:bodyPr>
          <a:lstStyle/>
          <a:p>
            <a:pPr algn="ctr"/>
            <a:r>
              <a:rPr lang="en-US" sz="700" dirty="0" smtClean="0">
                <a:solidFill>
                  <a:schemeClr val="accent4"/>
                </a:solidFill>
                <a:latin typeface="Arial" pitchFamily="34" charset="0"/>
                <a:cs typeface="Arial" pitchFamily="34" charset="0"/>
              </a:rPr>
              <a:t>Per PE investors, the % of deals that outside consultants actively participated in identifying sources of value (on </a:t>
            </a:r>
            <a:r>
              <a:rPr lang="en-US" sz="700" b="1" dirty="0" smtClean="0">
                <a:solidFill>
                  <a:schemeClr val="accent4"/>
                </a:solidFill>
                <a:latin typeface="Arial" pitchFamily="34" charset="0"/>
                <a:cs typeface="Arial" pitchFamily="34" charset="0"/>
              </a:rPr>
              <a:t>post-investment </a:t>
            </a:r>
            <a:r>
              <a:rPr lang="en-US" sz="700" dirty="0" smtClean="0">
                <a:solidFill>
                  <a:schemeClr val="accent4"/>
                </a:solidFill>
                <a:latin typeface="Arial" pitchFamily="34" charset="0"/>
                <a:cs typeface="Arial" pitchFamily="34" charset="0"/>
              </a:rPr>
              <a:t>basis)</a:t>
            </a:r>
            <a:endParaRPr lang="en-US" sz="200" dirty="0" smtClean="0">
              <a:solidFill>
                <a:schemeClr val="accent4"/>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03593483"/>
              </p:ext>
            </p:extLst>
          </p:nvPr>
        </p:nvGraphicFramePr>
        <p:xfrm>
          <a:off x="255058" y="1433340"/>
          <a:ext cx="8637422" cy="4892041"/>
        </p:xfrm>
        <a:graphic>
          <a:graphicData uri="http://schemas.openxmlformats.org/drawingml/2006/table">
            <a:tbl>
              <a:tblPr firstRow="1" bandRow="1">
                <a:tableStyleId>{00A15C55-8517-42AA-B614-E9B94910E393}</a:tableStyleId>
              </a:tblPr>
              <a:tblGrid>
                <a:gridCol w="1218142"/>
                <a:gridCol w="533400"/>
                <a:gridCol w="6885880"/>
              </a:tblGrid>
              <a:tr h="370840">
                <a:tc>
                  <a:txBody>
                    <a:bodyPr/>
                    <a:lstStyle/>
                    <a:p>
                      <a:r>
                        <a:rPr lang="en-US" sz="1000" dirty="0" smtClean="0"/>
                        <a:t>Sources of value creation</a:t>
                      </a:r>
                      <a:endParaRPr lang="en-US" sz="1000" dirty="0"/>
                    </a:p>
                  </a:txBody>
                  <a:tcPr/>
                </a:tc>
                <a:tc>
                  <a:txBody>
                    <a:bodyPr/>
                    <a:lstStyle/>
                    <a:p>
                      <a:pPr algn="ctr"/>
                      <a:r>
                        <a:rPr lang="en-US" sz="1000" dirty="0" smtClean="0"/>
                        <a:t>% of deals</a:t>
                      </a:r>
                      <a:endParaRPr lang="en-US" sz="1000" dirty="0"/>
                    </a:p>
                  </a:txBody>
                  <a:tcPr/>
                </a:tc>
                <a:tc>
                  <a:txBody>
                    <a:bodyPr/>
                    <a:lstStyle/>
                    <a:p>
                      <a:r>
                        <a:rPr lang="en-US" sz="1000" dirty="0" smtClean="0"/>
                        <a:t>KPMG aligned</a:t>
                      </a:r>
                      <a:r>
                        <a:rPr lang="en-US" sz="1000" baseline="0" dirty="0" smtClean="0"/>
                        <a:t> services</a:t>
                      </a:r>
                      <a:endParaRPr lang="en-US" sz="1000" dirty="0"/>
                    </a:p>
                  </a:txBody>
                  <a:tcPr/>
                </a:tc>
              </a:tr>
              <a:tr h="524712">
                <a:tc>
                  <a:txBody>
                    <a:bodyPr/>
                    <a:lstStyle/>
                    <a:p>
                      <a:pPr lvl="0" algn="l" fontAlgn="ctr"/>
                      <a:r>
                        <a:rPr lang="en-US" sz="1000" b="1" i="0" u="none" strike="noStrike" dirty="0">
                          <a:solidFill>
                            <a:srgbClr val="000000"/>
                          </a:solidFill>
                          <a:effectLst/>
                          <a:latin typeface="Arial" panose="020B0604020202020204" pitchFamily="34" charset="0"/>
                        </a:rPr>
                        <a:t>Increase </a:t>
                      </a:r>
                      <a:r>
                        <a:rPr lang="en-US" sz="1000" b="1" i="0" u="none" strike="noStrike" dirty="0" smtClean="0">
                          <a:solidFill>
                            <a:srgbClr val="000000"/>
                          </a:solidFill>
                          <a:effectLst/>
                          <a:latin typeface="Arial" panose="020B0604020202020204" pitchFamily="34" charset="0"/>
                        </a:rPr>
                        <a:t>revenue/ </a:t>
                      </a:r>
                      <a:r>
                        <a:rPr lang="en-US" sz="1000" b="1" i="0" u="none" strike="noStrike" dirty="0">
                          <a:solidFill>
                            <a:srgbClr val="000000"/>
                          </a:solidFill>
                          <a:effectLst/>
                          <a:latin typeface="Arial" panose="020B0604020202020204" pitchFamily="34" charset="0"/>
                        </a:rPr>
                        <a:t>improve demand</a:t>
                      </a:r>
                    </a:p>
                  </a:txBody>
                  <a:tcPr marR="9525" marT="9525" marB="0" anchor="ctr"/>
                </a:tc>
                <a:tc>
                  <a:txBody>
                    <a:bodyPr/>
                    <a:lstStyle/>
                    <a:p>
                      <a:pPr algn="ctr" fontAlgn="ctr"/>
                      <a:r>
                        <a:rPr lang="en-US" sz="1000" b="0" i="1" u="none" strike="noStrike" dirty="0">
                          <a:solidFill>
                            <a:srgbClr val="000000"/>
                          </a:solidFill>
                          <a:effectLst/>
                          <a:latin typeface="Arial" panose="020B0604020202020204" pitchFamily="34" charset="0"/>
                        </a:rPr>
                        <a:t>70%</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smtClean="0">
                          <a:solidFill>
                            <a:srgbClr val="000000"/>
                          </a:solidFill>
                          <a:effectLst/>
                          <a:latin typeface="Arial" panose="020B0604020202020204" pitchFamily="34" charset="0"/>
                        </a:rPr>
                        <a:t>Strategy (growth strategy) – </a:t>
                      </a:r>
                      <a:r>
                        <a:rPr lang="en-US" sz="1000" b="0" i="0" u="none" strike="noStrike" dirty="0" smtClean="0">
                          <a:solidFill>
                            <a:srgbClr val="000000"/>
                          </a:solidFill>
                          <a:effectLst/>
                          <a:latin typeface="Arial" panose="020B0604020202020204" pitchFamily="34" charset="0"/>
                        </a:rPr>
                        <a:t>Market entry, channel strategy, new product development, customer analysis</a:t>
                      </a:r>
                      <a:r>
                        <a:rPr lang="en-US" sz="1000" b="0" i="0" u="none" strike="noStrike" baseline="0" dirty="0" smtClean="0">
                          <a:solidFill>
                            <a:srgbClr val="000000"/>
                          </a:solidFill>
                          <a:effectLst/>
                          <a:latin typeface="Arial" panose="020B0604020202020204" pitchFamily="34" charset="0"/>
                        </a:rPr>
                        <a:t> and segmentation</a:t>
                      </a:r>
                      <a:endParaRPr lang="en-US" sz="1000" b="0" i="0" u="none" strike="noStrike" dirty="0" smtClean="0">
                        <a:solidFill>
                          <a:srgbClr val="000000"/>
                        </a:solidFill>
                        <a:effectLst/>
                        <a:latin typeface="Arial" panose="020B0604020202020204" pitchFamily="34" charset="0"/>
                      </a:endParaRPr>
                    </a:p>
                    <a:p>
                      <a:pPr marL="171450" indent="-171450" algn="l" fontAlgn="ctr">
                        <a:buFont typeface="Arial" panose="020B0604020202020204" pitchFamily="34" charset="0"/>
                        <a:buChar char="•"/>
                      </a:pPr>
                      <a:r>
                        <a:rPr lang="en-US" sz="1000" b="1" i="0" u="none" strike="noStrike" dirty="0" smtClean="0">
                          <a:solidFill>
                            <a:srgbClr val="000000"/>
                          </a:solidFill>
                          <a:effectLst/>
                          <a:latin typeface="Arial" panose="020B0604020202020204" pitchFamily="34" charset="0"/>
                        </a:rPr>
                        <a:t>Strategy (sales effectiveness)</a:t>
                      </a:r>
                      <a:r>
                        <a:rPr lang="en-US" sz="1000" b="0" i="0" u="none" strike="noStrike" dirty="0" smtClean="0">
                          <a:solidFill>
                            <a:srgbClr val="000000"/>
                          </a:solidFill>
                          <a:effectLst/>
                          <a:latin typeface="Arial" panose="020B0604020202020204" pitchFamily="34" charset="0"/>
                        </a:rPr>
                        <a:t> – Sales force effectiveness, pricing</a:t>
                      </a:r>
                      <a:r>
                        <a:rPr lang="en-US" sz="1000" b="0" i="0" u="none" strike="noStrike" baseline="0" dirty="0" smtClean="0">
                          <a:solidFill>
                            <a:srgbClr val="000000"/>
                          </a:solidFill>
                          <a:effectLst/>
                          <a:latin typeface="Arial" panose="020B0604020202020204" pitchFamily="34" charset="0"/>
                        </a:rPr>
                        <a:t> strategy, trade and promotional spending analytics</a:t>
                      </a:r>
                      <a:endParaRPr lang="en-US" sz="1000" b="0" i="0" u="none" strike="noStrike" dirty="0">
                        <a:solidFill>
                          <a:srgbClr val="000000"/>
                        </a:solidFill>
                        <a:effectLst/>
                        <a:latin typeface="Arial" panose="020B0604020202020204" pitchFamily="34" charset="0"/>
                      </a:endParaRPr>
                    </a:p>
                  </a:txBody>
                  <a:tcPr marR="9525" marT="9525" marB="0" anchor="ctr"/>
                </a:tc>
              </a:tr>
              <a:tr h="331839">
                <a:tc>
                  <a:txBody>
                    <a:bodyPr/>
                    <a:lstStyle/>
                    <a:p>
                      <a:pPr lvl="0" algn="l" fontAlgn="ctr"/>
                      <a:r>
                        <a:rPr lang="en-US" sz="1000" b="1" i="0" u="none" strike="noStrike" dirty="0">
                          <a:solidFill>
                            <a:srgbClr val="000000"/>
                          </a:solidFill>
                          <a:effectLst/>
                          <a:latin typeface="Arial" panose="020B0604020202020204" pitchFamily="34" charset="0"/>
                        </a:rPr>
                        <a:t>Improve incentives</a:t>
                      </a:r>
                    </a:p>
                  </a:txBody>
                  <a:tcPr marR="9525" marT="9525" marB="0" anchor="ctr"/>
                </a:tc>
                <a:tc>
                  <a:txBody>
                    <a:bodyPr/>
                    <a:lstStyle/>
                    <a:p>
                      <a:pPr algn="ctr" fontAlgn="ctr"/>
                      <a:r>
                        <a:rPr lang="en-US" sz="1000" b="0" i="1" u="none" strike="noStrike">
                          <a:solidFill>
                            <a:srgbClr val="000000"/>
                          </a:solidFill>
                          <a:effectLst/>
                          <a:latin typeface="Arial" panose="020B0604020202020204" pitchFamily="34" charset="0"/>
                        </a:rPr>
                        <a:t>61%</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a:solidFill>
                            <a:schemeClr val="tx1"/>
                          </a:solidFill>
                          <a:effectLst/>
                          <a:latin typeface="Arial" panose="020B0604020202020204" pitchFamily="34" charset="0"/>
                        </a:rPr>
                        <a:t>Integration &amp; </a:t>
                      </a:r>
                      <a:r>
                        <a:rPr lang="en-US" sz="1000" b="1" i="0" u="none" strike="noStrike" dirty="0" smtClean="0">
                          <a:solidFill>
                            <a:schemeClr val="tx1"/>
                          </a:solidFill>
                          <a:effectLst/>
                          <a:latin typeface="Arial" panose="020B0604020202020204" pitchFamily="34" charset="0"/>
                        </a:rPr>
                        <a:t>Separation </a:t>
                      </a:r>
                      <a:r>
                        <a:rPr lang="en-US" sz="1000" b="1" i="0" u="none" strike="noStrike" dirty="0">
                          <a:solidFill>
                            <a:srgbClr val="000000"/>
                          </a:solidFill>
                          <a:effectLst/>
                          <a:latin typeface="Arial" panose="020B0604020202020204" pitchFamily="34" charset="0"/>
                        </a:rPr>
                        <a:t>(compensation and benefits)</a:t>
                      </a:r>
                      <a:r>
                        <a:rPr lang="en-US" sz="1000" b="0" i="0" u="none" strike="noStrike" dirty="0">
                          <a:solidFill>
                            <a:srgbClr val="000000"/>
                          </a:solidFill>
                          <a:effectLst/>
                          <a:latin typeface="Arial" panose="020B0604020202020204" pitchFamily="34" charset="0"/>
                        </a:rPr>
                        <a:t> - </a:t>
                      </a:r>
                      <a:r>
                        <a:rPr lang="en-US" sz="1000" b="0" i="0" u="none" strike="noStrike" dirty="0" smtClean="0">
                          <a:solidFill>
                            <a:srgbClr val="000000"/>
                          </a:solidFill>
                          <a:effectLst/>
                          <a:latin typeface="Arial" panose="020B0604020202020204" pitchFamily="34" charset="0"/>
                        </a:rPr>
                        <a:t>Align </a:t>
                      </a:r>
                      <a:r>
                        <a:rPr lang="en-US" sz="1000" b="0" i="0" u="none" strike="noStrike" dirty="0">
                          <a:solidFill>
                            <a:srgbClr val="000000"/>
                          </a:solidFill>
                          <a:effectLst/>
                          <a:latin typeface="Arial" panose="020B0604020202020204" pitchFamily="34" charset="0"/>
                        </a:rPr>
                        <a:t>rewards programs with business strategy and human capital objectives</a:t>
                      </a:r>
                    </a:p>
                  </a:txBody>
                  <a:tcPr marR="9525" marT="9525" marB="0" anchor="ctr"/>
                </a:tc>
              </a:tr>
              <a:tr h="370840">
                <a:tc>
                  <a:txBody>
                    <a:bodyPr/>
                    <a:lstStyle/>
                    <a:p>
                      <a:pPr lvl="0" algn="l" fontAlgn="ctr"/>
                      <a:r>
                        <a:rPr lang="en-US" sz="1000" b="1" i="0" u="none" strike="noStrike" dirty="0">
                          <a:solidFill>
                            <a:srgbClr val="000000"/>
                          </a:solidFill>
                          <a:effectLst/>
                          <a:latin typeface="Arial" panose="020B0604020202020204" pitchFamily="34" charset="0"/>
                        </a:rPr>
                        <a:t>Follow-on acquisitions</a:t>
                      </a:r>
                    </a:p>
                  </a:txBody>
                  <a:tcPr marR="9525" marT="9525" marB="0" anchor="ctr"/>
                </a:tc>
                <a:tc>
                  <a:txBody>
                    <a:bodyPr/>
                    <a:lstStyle/>
                    <a:p>
                      <a:pPr algn="ctr" fontAlgn="ctr"/>
                      <a:r>
                        <a:rPr lang="en-US" sz="1000" b="0" i="1" u="none" strike="noStrike">
                          <a:solidFill>
                            <a:srgbClr val="000000"/>
                          </a:solidFill>
                          <a:effectLst/>
                          <a:latin typeface="Arial" panose="020B0604020202020204" pitchFamily="34" charset="0"/>
                        </a:rPr>
                        <a:t>51%</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FDD/</a:t>
                      </a:r>
                      <a:r>
                        <a:rPr lang="en-US" sz="1000" b="1" i="0" u="none" strike="noStrike" dirty="0" err="1" smtClean="0">
                          <a:solidFill>
                            <a:schemeClr val="tx1"/>
                          </a:solidFill>
                          <a:effectLst/>
                          <a:latin typeface="Arial" panose="020B0604020202020204" pitchFamily="34" charset="0"/>
                        </a:rPr>
                        <a:t>ITD</a:t>
                      </a:r>
                      <a:r>
                        <a:rPr lang="en-US" sz="1000" b="1" i="0" u="none" strike="noStrike" dirty="0" smtClean="0">
                          <a:solidFill>
                            <a:schemeClr val="tx1"/>
                          </a:solidFill>
                          <a:effectLst/>
                          <a:latin typeface="Arial" panose="020B0604020202020204" pitchFamily="34" charset="0"/>
                        </a:rPr>
                        <a:t>/</a:t>
                      </a:r>
                      <a:r>
                        <a:rPr lang="en-US" sz="1000" b="1" i="0" u="none" strike="noStrike" dirty="0" err="1" smtClean="0">
                          <a:solidFill>
                            <a:schemeClr val="tx1"/>
                          </a:solidFill>
                          <a:effectLst/>
                          <a:latin typeface="Arial" panose="020B0604020202020204" pitchFamily="34" charset="0"/>
                        </a:rPr>
                        <a:t>M&amp;A</a:t>
                      </a:r>
                      <a:r>
                        <a:rPr lang="en-US" sz="1000" b="1" i="0" u="none" strike="noStrike" dirty="0" smtClean="0">
                          <a:solidFill>
                            <a:schemeClr val="tx1"/>
                          </a:solidFill>
                          <a:effectLst/>
                          <a:latin typeface="Arial" panose="020B0604020202020204" pitchFamily="34" charset="0"/>
                        </a:rPr>
                        <a:t> Tax/etc</a:t>
                      </a:r>
                      <a:r>
                        <a:rPr lang="en-US" sz="1000" b="1" i="0" u="none" strike="noStrike" dirty="0">
                          <a:solidFill>
                            <a:schemeClr val="tx1"/>
                          </a:solidFill>
                          <a:effectLst/>
                          <a:latin typeface="Arial" panose="020B0604020202020204" pitchFamily="34" charset="0"/>
                        </a:rPr>
                        <a:t>.</a:t>
                      </a:r>
                      <a:r>
                        <a:rPr lang="en-US" sz="1000" b="0" i="0" u="none" strike="noStrike" dirty="0">
                          <a:solidFill>
                            <a:schemeClr val="tx1"/>
                          </a:solidFill>
                          <a:effectLst/>
                          <a:latin typeface="Arial" panose="020B0604020202020204" pitchFamily="34" charset="0"/>
                        </a:rPr>
                        <a:t> - </a:t>
                      </a:r>
                      <a:r>
                        <a:rPr lang="en-US" sz="1000" b="0" i="0" u="none" strike="noStrike" dirty="0" smtClean="0">
                          <a:solidFill>
                            <a:schemeClr val="tx1"/>
                          </a:solidFill>
                          <a:effectLst/>
                          <a:latin typeface="Arial" panose="020B0604020202020204" pitchFamily="34" charset="0"/>
                        </a:rPr>
                        <a:t>Assist </a:t>
                      </a:r>
                      <a:r>
                        <a:rPr lang="en-US" sz="1000" b="0" i="0" u="none" strike="noStrike" dirty="0">
                          <a:solidFill>
                            <a:schemeClr val="tx1"/>
                          </a:solidFill>
                          <a:effectLst/>
                          <a:latin typeface="Arial" panose="020B0604020202020204" pitchFamily="34" charset="0"/>
                        </a:rPr>
                        <a:t>with diligence, structuring, and related transaction </a:t>
                      </a:r>
                      <a:r>
                        <a:rPr lang="en-US" sz="1000" b="0" i="0" u="none" strike="noStrike" dirty="0" smtClean="0">
                          <a:solidFill>
                            <a:schemeClr val="tx1"/>
                          </a:solidFill>
                          <a:effectLst/>
                          <a:latin typeface="Arial" panose="020B0604020202020204" pitchFamily="34" charset="0"/>
                        </a:rPr>
                        <a:t>advice</a:t>
                      </a:r>
                    </a:p>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Integration </a:t>
                      </a:r>
                      <a:r>
                        <a:rPr lang="en-US" sz="1000" b="1" i="0" u="none" strike="noStrike" dirty="0">
                          <a:solidFill>
                            <a:schemeClr val="tx1"/>
                          </a:solidFill>
                          <a:effectLst/>
                          <a:latin typeface="Arial" panose="020B0604020202020204" pitchFamily="34" charset="0"/>
                        </a:rPr>
                        <a:t>&amp; </a:t>
                      </a:r>
                      <a:r>
                        <a:rPr lang="en-US" sz="1000" b="1" i="0" u="none" strike="noStrike" dirty="0" smtClean="0">
                          <a:solidFill>
                            <a:schemeClr val="tx1"/>
                          </a:solidFill>
                          <a:effectLst/>
                          <a:latin typeface="Arial" panose="020B0604020202020204" pitchFamily="34" charset="0"/>
                        </a:rPr>
                        <a:t>Separation</a:t>
                      </a:r>
                      <a:r>
                        <a:rPr lang="en-US" sz="1000" b="0" i="0" u="none" strike="noStrike" dirty="0" smtClean="0">
                          <a:solidFill>
                            <a:schemeClr val="tx1"/>
                          </a:solidFill>
                          <a:effectLst/>
                          <a:latin typeface="Arial" panose="020B0604020202020204" pitchFamily="34" charset="0"/>
                        </a:rPr>
                        <a:t> </a:t>
                      </a:r>
                      <a:r>
                        <a:rPr lang="en-US" sz="1000" b="0" i="0" u="none" strike="noStrike" dirty="0">
                          <a:solidFill>
                            <a:schemeClr val="tx1"/>
                          </a:solidFill>
                          <a:effectLst/>
                          <a:latin typeface="Arial" panose="020B0604020202020204" pitchFamily="34" charset="0"/>
                        </a:rPr>
                        <a:t>- </a:t>
                      </a:r>
                      <a:r>
                        <a:rPr lang="en-US" sz="1000" b="0" i="0" u="none" strike="noStrike" dirty="0" smtClean="0">
                          <a:solidFill>
                            <a:schemeClr val="tx1"/>
                          </a:solidFill>
                          <a:effectLst/>
                          <a:latin typeface="Arial" panose="020B0604020202020204" pitchFamily="34" charset="0"/>
                        </a:rPr>
                        <a:t>Assess </a:t>
                      </a:r>
                      <a:r>
                        <a:rPr lang="en-US" sz="1000" b="0" i="0" u="none" strike="noStrike" dirty="0">
                          <a:solidFill>
                            <a:schemeClr val="tx1"/>
                          </a:solidFill>
                          <a:effectLst/>
                          <a:latin typeface="Arial" panose="020B0604020202020204" pitchFamily="34" charset="0"/>
                        </a:rPr>
                        <a:t>and execute </a:t>
                      </a:r>
                      <a:r>
                        <a:rPr lang="en-US" sz="1000" b="0" i="0" u="none" strike="noStrike" dirty="0" smtClean="0">
                          <a:solidFill>
                            <a:schemeClr val="tx1"/>
                          </a:solidFill>
                          <a:effectLst/>
                          <a:latin typeface="Arial" panose="020B0604020202020204" pitchFamily="34" charset="0"/>
                        </a:rPr>
                        <a:t>integration/separation </a:t>
                      </a:r>
                      <a:r>
                        <a:rPr lang="en-US" sz="1000" b="0" i="0" u="none" strike="noStrike" dirty="0">
                          <a:solidFill>
                            <a:schemeClr val="tx1"/>
                          </a:solidFill>
                          <a:effectLst/>
                          <a:latin typeface="Arial" panose="020B0604020202020204" pitchFamily="34" charset="0"/>
                        </a:rPr>
                        <a:t>of business across all corporate functions.</a:t>
                      </a:r>
                    </a:p>
                  </a:txBody>
                  <a:tcPr marR="9525" marT="9525" marB="0" anchor="ctr"/>
                </a:tc>
              </a:tr>
              <a:tr h="506689">
                <a:tc>
                  <a:txBody>
                    <a:bodyPr/>
                    <a:lstStyle/>
                    <a:p>
                      <a:pPr lvl="0" algn="l" fontAlgn="ctr"/>
                      <a:r>
                        <a:rPr lang="en-US" sz="1000" b="1" i="0" u="none" strike="noStrike" dirty="0">
                          <a:solidFill>
                            <a:srgbClr val="000000"/>
                          </a:solidFill>
                          <a:effectLst/>
                          <a:latin typeface="Arial" panose="020B0604020202020204" pitchFamily="34" charset="0"/>
                        </a:rPr>
                        <a:t>Facilitate a high-value exit</a:t>
                      </a:r>
                    </a:p>
                  </a:txBody>
                  <a:tcPr marR="9525" marT="9525" marB="0" anchor="ctr"/>
                </a:tc>
                <a:tc>
                  <a:txBody>
                    <a:bodyPr/>
                    <a:lstStyle/>
                    <a:p>
                      <a:pPr algn="ctr" fontAlgn="ctr"/>
                      <a:r>
                        <a:rPr lang="en-US" sz="1000" b="0" i="1" u="none" strike="noStrike">
                          <a:solidFill>
                            <a:srgbClr val="000000"/>
                          </a:solidFill>
                          <a:effectLst/>
                          <a:latin typeface="Arial" panose="020B0604020202020204" pitchFamily="34" charset="0"/>
                        </a:rPr>
                        <a:t>50%</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FDD/</a:t>
                      </a:r>
                      <a:r>
                        <a:rPr lang="en-US" sz="1000" b="1" i="0" u="none" strike="noStrike" dirty="0" err="1" smtClean="0">
                          <a:solidFill>
                            <a:schemeClr val="tx1"/>
                          </a:solidFill>
                          <a:effectLst/>
                          <a:latin typeface="Arial" panose="020B0604020202020204" pitchFamily="34" charset="0"/>
                        </a:rPr>
                        <a:t>ITD</a:t>
                      </a:r>
                      <a:r>
                        <a:rPr lang="en-US" sz="1000" b="1" i="0" u="none" strike="noStrike" dirty="0" smtClean="0">
                          <a:solidFill>
                            <a:schemeClr val="tx1"/>
                          </a:solidFill>
                          <a:effectLst/>
                          <a:latin typeface="Arial" panose="020B0604020202020204" pitchFamily="34" charset="0"/>
                        </a:rPr>
                        <a:t>/</a:t>
                      </a:r>
                      <a:r>
                        <a:rPr lang="en-US" sz="1000" b="1" i="0" u="none" strike="noStrike" dirty="0" err="1" smtClean="0">
                          <a:solidFill>
                            <a:schemeClr val="tx1"/>
                          </a:solidFill>
                          <a:effectLst/>
                          <a:latin typeface="Arial" panose="020B0604020202020204" pitchFamily="34" charset="0"/>
                        </a:rPr>
                        <a:t>M&amp;A</a:t>
                      </a:r>
                      <a:r>
                        <a:rPr lang="en-US" sz="1000" b="1" i="0" u="none" strike="noStrike" dirty="0" smtClean="0">
                          <a:solidFill>
                            <a:schemeClr val="tx1"/>
                          </a:solidFill>
                          <a:effectLst/>
                          <a:latin typeface="Arial" panose="020B0604020202020204" pitchFamily="34" charset="0"/>
                        </a:rPr>
                        <a:t> Tax/ISA/Strategy </a:t>
                      </a:r>
                      <a:r>
                        <a:rPr lang="en-US" sz="1000" b="1" i="0" u="none" strike="noStrike" dirty="0">
                          <a:solidFill>
                            <a:schemeClr val="tx1"/>
                          </a:solidFill>
                          <a:effectLst/>
                          <a:latin typeface="Arial" panose="020B0604020202020204" pitchFamily="34" charset="0"/>
                        </a:rPr>
                        <a:t>(sell side services) - </a:t>
                      </a:r>
                      <a:r>
                        <a:rPr lang="en-US" sz="1000" b="0" i="0" u="none" strike="noStrike" dirty="0">
                          <a:solidFill>
                            <a:schemeClr val="tx1"/>
                          </a:solidFill>
                          <a:effectLst/>
                          <a:latin typeface="Arial" panose="020B0604020202020204" pitchFamily="34" charset="0"/>
                        </a:rPr>
                        <a:t>P</a:t>
                      </a:r>
                      <a:r>
                        <a:rPr lang="en-US" sz="1000" b="0" i="0" u="none" strike="noStrike" dirty="0" smtClean="0">
                          <a:solidFill>
                            <a:schemeClr val="tx1"/>
                          </a:solidFill>
                          <a:effectLst/>
                          <a:latin typeface="Arial" panose="020B0604020202020204" pitchFamily="34" charset="0"/>
                        </a:rPr>
                        <a:t>lanning </a:t>
                      </a:r>
                      <a:r>
                        <a:rPr lang="en-US" sz="1000" b="0" i="0" u="none" strike="noStrike" dirty="0">
                          <a:solidFill>
                            <a:schemeClr val="tx1"/>
                          </a:solidFill>
                          <a:effectLst/>
                          <a:latin typeface="Arial" panose="020B0604020202020204" pitchFamily="34" charset="0"/>
                        </a:rPr>
                        <a:t>and implementing divestiture-related activities and presale evaluation through closing and </a:t>
                      </a:r>
                      <a:r>
                        <a:rPr lang="en-US" sz="1000" b="0" i="0" u="none" strike="noStrike" dirty="0" smtClean="0">
                          <a:solidFill>
                            <a:schemeClr val="tx1"/>
                          </a:solidFill>
                          <a:effectLst/>
                          <a:latin typeface="Arial" panose="020B0604020202020204" pitchFamily="34" charset="0"/>
                        </a:rPr>
                        <a:t>post-closing requirements. Eliminate stranded</a:t>
                      </a:r>
                      <a:r>
                        <a:rPr lang="en-US" sz="1000" b="0" i="0" u="none" strike="noStrike" baseline="0" dirty="0" smtClean="0">
                          <a:solidFill>
                            <a:schemeClr val="tx1"/>
                          </a:solidFill>
                          <a:effectLst/>
                          <a:latin typeface="Arial" panose="020B0604020202020204" pitchFamily="34" charset="0"/>
                        </a:rPr>
                        <a:t> costs and diseconomies.</a:t>
                      </a:r>
                      <a:endParaRPr lang="en-US" sz="1000" b="0" i="0" u="none" strike="noStrike" dirty="0" smtClean="0">
                        <a:solidFill>
                          <a:schemeClr val="tx1"/>
                        </a:solidFill>
                        <a:effectLst/>
                        <a:latin typeface="Arial" panose="020B0604020202020204" pitchFamily="34" charset="0"/>
                      </a:endParaRPr>
                    </a:p>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AAS </a:t>
                      </a:r>
                      <a:r>
                        <a:rPr lang="en-US" sz="1000" b="1" i="0" u="none" strike="noStrike" dirty="0">
                          <a:solidFill>
                            <a:schemeClr val="tx1"/>
                          </a:solidFill>
                          <a:effectLst/>
                          <a:latin typeface="Arial" panose="020B0604020202020204" pitchFamily="34" charset="0"/>
                        </a:rPr>
                        <a:t>(IPO readiness)</a:t>
                      </a:r>
                      <a:r>
                        <a:rPr lang="en-US" sz="1000" b="0" i="0" u="none" strike="noStrike" dirty="0">
                          <a:solidFill>
                            <a:schemeClr val="tx1"/>
                          </a:solidFill>
                          <a:effectLst/>
                          <a:latin typeface="Arial" panose="020B0604020202020204" pitchFamily="34" charset="0"/>
                        </a:rPr>
                        <a:t> - </a:t>
                      </a:r>
                      <a:r>
                        <a:rPr lang="en-US" sz="1000" b="0" i="0" u="none" strike="noStrike" dirty="0" smtClean="0">
                          <a:solidFill>
                            <a:schemeClr val="tx1"/>
                          </a:solidFill>
                          <a:effectLst/>
                          <a:latin typeface="Arial" panose="020B0604020202020204" pitchFamily="34" charset="0"/>
                        </a:rPr>
                        <a:t>Help </a:t>
                      </a:r>
                      <a:r>
                        <a:rPr lang="en-US" sz="1000" b="0" i="0" u="none" strike="noStrike" dirty="0">
                          <a:solidFill>
                            <a:schemeClr val="tx1"/>
                          </a:solidFill>
                          <a:effectLst/>
                          <a:latin typeface="Arial" panose="020B0604020202020204" pitchFamily="34" charset="0"/>
                        </a:rPr>
                        <a:t>prepare to meet financial reporting, SOX, and other regulatory requirements</a:t>
                      </a:r>
                    </a:p>
                  </a:txBody>
                  <a:tcPr marR="9525" marT="9525" marB="0" anchor="ctr"/>
                </a:tc>
              </a:tr>
              <a:tr h="508819">
                <a:tc>
                  <a:txBody>
                    <a:bodyPr/>
                    <a:lstStyle/>
                    <a:p>
                      <a:pPr lvl="0" algn="l" fontAlgn="ctr"/>
                      <a:r>
                        <a:rPr lang="en-US" sz="1000" b="1" i="0" u="none" strike="noStrike" dirty="0">
                          <a:solidFill>
                            <a:srgbClr val="000000"/>
                          </a:solidFill>
                          <a:effectLst/>
                          <a:latin typeface="Arial" panose="020B0604020202020204" pitchFamily="34" charset="0"/>
                        </a:rPr>
                        <a:t>Improve corporate governance</a:t>
                      </a:r>
                    </a:p>
                  </a:txBody>
                  <a:tcPr marR="9525" marT="9525" marB="0" anchor="ctr"/>
                </a:tc>
                <a:tc>
                  <a:txBody>
                    <a:bodyPr/>
                    <a:lstStyle/>
                    <a:p>
                      <a:pPr algn="ctr" fontAlgn="ctr"/>
                      <a:r>
                        <a:rPr lang="en-US" sz="1000" b="0" i="1" u="none" strike="noStrike">
                          <a:solidFill>
                            <a:srgbClr val="000000"/>
                          </a:solidFill>
                          <a:effectLst/>
                          <a:latin typeface="Arial" panose="020B0604020202020204" pitchFamily="34" charset="0"/>
                        </a:rPr>
                        <a:t>47%</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a:solidFill>
                            <a:schemeClr val="tx1"/>
                          </a:solidFill>
                          <a:effectLst/>
                          <a:latin typeface="Arial" panose="020B0604020202020204" pitchFamily="34" charset="0"/>
                        </a:rPr>
                        <a:t>R&amp;C (enterprise risk management)</a:t>
                      </a:r>
                      <a:r>
                        <a:rPr lang="en-US" sz="1000" b="0" i="0" u="none" strike="noStrike" dirty="0">
                          <a:solidFill>
                            <a:schemeClr val="tx1"/>
                          </a:solidFill>
                          <a:effectLst/>
                          <a:latin typeface="Arial" panose="020B0604020202020204" pitchFamily="34" charset="0"/>
                        </a:rPr>
                        <a:t> - </a:t>
                      </a:r>
                      <a:r>
                        <a:rPr lang="en-US" sz="1000" b="0" i="0" u="none" strike="noStrike" dirty="0" smtClean="0">
                          <a:solidFill>
                            <a:schemeClr val="tx1"/>
                          </a:solidFill>
                          <a:effectLst/>
                          <a:latin typeface="Arial" panose="020B0604020202020204" pitchFamily="34" charset="0"/>
                        </a:rPr>
                        <a:t>Identify</a:t>
                      </a:r>
                      <a:r>
                        <a:rPr lang="en-US" sz="1000" b="0" i="0" u="none" strike="noStrike" dirty="0">
                          <a:solidFill>
                            <a:schemeClr val="tx1"/>
                          </a:solidFill>
                          <a:effectLst/>
                          <a:latin typeface="Arial" panose="020B0604020202020204" pitchFamily="34" charset="0"/>
                        </a:rPr>
                        <a:t>, assess, and develop a strategic risk </a:t>
                      </a:r>
                      <a:r>
                        <a:rPr lang="en-US" sz="1000" b="0" i="0" u="none" strike="noStrike" dirty="0" smtClean="0">
                          <a:solidFill>
                            <a:schemeClr val="tx1"/>
                          </a:solidFill>
                          <a:effectLst/>
                          <a:latin typeface="Arial" panose="020B0604020202020204" pitchFamily="34" charset="0"/>
                        </a:rPr>
                        <a:t>profile</a:t>
                      </a:r>
                    </a:p>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R&amp;C </a:t>
                      </a:r>
                      <a:r>
                        <a:rPr lang="en-US" sz="1000" b="1" i="0" u="none" strike="noStrike" dirty="0">
                          <a:solidFill>
                            <a:schemeClr val="tx1"/>
                          </a:solidFill>
                          <a:effectLst/>
                          <a:latin typeface="Arial" panose="020B0604020202020204" pitchFamily="34" charset="0"/>
                        </a:rPr>
                        <a:t>(governance, risk, and compliance) - </a:t>
                      </a:r>
                      <a:r>
                        <a:rPr lang="en-US" sz="1000" b="0" i="0" u="none" strike="noStrike" dirty="0">
                          <a:solidFill>
                            <a:schemeClr val="tx1"/>
                          </a:solidFill>
                          <a:effectLst/>
                          <a:latin typeface="Arial" panose="020B0604020202020204" pitchFamily="34" charset="0"/>
                        </a:rPr>
                        <a:t>I</a:t>
                      </a:r>
                      <a:r>
                        <a:rPr lang="en-US" sz="1000" b="0" i="0" u="none" strike="noStrike" dirty="0" smtClean="0">
                          <a:solidFill>
                            <a:schemeClr val="tx1"/>
                          </a:solidFill>
                          <a:effectLst/>
                          <a:latin typeface="Arial" panose="020B0604020202020204" pitchFamily="34" charset="0"/>
                        </a:rPr>
                        <a:t>ntegrated </a:t>
                      </a:r>
                      <a:r>
                        <a:rPr lang="en-US" sz="1000" b="0" i="0" u="none" strike="noStrike" dirty="0">
                          <a:solidFill>
                            <a:schemeClr val="tx1"/>
                          </a:solidFill>
                          <a:effectLst/>
                          <a:latin typeface="Arial" panose="020B0604020202020204" pitchFamily="34" charset="0"/>
                        </a:rPr>
                        <a:t>framework that links corporate governance, enterprise-wide risk, compliance, and assurance functions to achieve a consistent and holistic vision across the organization</a:t>
                      </a:r>
                      <a:endParaRPr lang="en-US" sz="1000" b="1" i="0" u="none" strike="noStrike" dirty="0">
                        <a:solidFill>
                          <a:schemeClr val="tx1"/>
                        </a:solidFill>
                        <a:effectLst/>
                        <a:latin typeface="Arial" panose="020B0604020202020204" pitchFamily="34" charset="0"/>
                      </a:endParaRPr>
                    </a:p>
                  </a:txBody>
                  <a:tcPr marR="9525" marT="9525" marB="0" anchor="ctr"/>
                </a:tc>
              </a:tr>
              <a:tr h="494071">
                <a:tc>
                  <a:txBody>
                    <a:bodyPr/>
                    <a:lstStyle/>
                    <a:p>
                      <a:pPr lvl="0" algn="l" fontAlgn="ctr"/>
                      <a:r>
                        <a:rPr lang="en-US" sz="1000" b="1" i="0" u="none" strike="noStrike" dirty="0">
                          <a:solidFill>
                            <a:srgbClr val="000000"/>
                          </a:solidFill>
                          <a:effectLst/>
                          <a:latin typeface="Arial" panose="020B0604020202020204" pitchFamily="34" charset="0"/>
                        </a:rPr>
                        <a:t>Reduce costs in general</a:t>
                      </a:r>
                    </a:p>
                  </a:txBody>
                  <a:tcPr marR="9525" marT="9525" marB="0" anchor="ctr"/>
                </a:tc>
                <a:tc>
                  <a:txBody>
                    <a:bodyPr/>
                    <a:lstStyle/>
                    <a:p>
                      <a:pPr algn="ctr" fontAlgn="ctr"/>
                      <a:r>
                        <a:rPr lang="en-US" sz="1000" b="0" i="1" u="none" strike="noStrike">
                          <a:solidFill>
                            <a:srgbClr val="000000"/>
                          </a:solidFill>
                          <a:effectLst/>
                          <a:latin typeface="Arial" panose="020B0604020202020204" pitchFamily="34" charset="0"/>
                        </a:rPr>
                        <a:t>36%</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smtClean="0">
                          <a:solidFill>
                            <a:srgbClr val="000000"/>
                          </a:solidFill>
                          <a:effectLst/>
                          <a:latin typeface="Arial" panose="020B0604020202020204" pitchFamily="34" charset="0"/>
                        </a:rPr>
                        <a:t>Strategy</a:t>
                      </a:r>
                      <a:r>
                        <a:rPr lang="en-US" sz="1000" b="1" i="0" u="none" strike="noStrike" baseline="0" dirty="0" smtClean="0">
                          <a:solidFill>
                            <a:srgbClr val="000000"/>
                          </a:solidFill>
                          <a:effectLst/>
                          <a:latin typeface="Arial" panose="020B0604020202020204" pitchFamily="34" charset="0"/>
                        </a:rPr>
                        <a:t> (performance improvement) </a:t>
                      </a:r>
                      <a:r>
                        <a:rPr lang="en-US" sz="1000" b="0" i="0" u="none" strike="noStrike" dirty="0" smtClean="0">
                          <a:solidFill>
                            <a:srgbClr val="000000"/>
                          </a:solidFill>
                          <a:effectLst/>
                          <a:latin typeface="Arial" panose="020B0604020202020204" pitchFamily="34" charset="0"/>
                        </a:rPr>
                        <a:t>– Complexity reduction, operating efficiency, SG&amp;A cost reduction, and working capital efficiency</a:t>
                      </a:r>
                      <a:r>
                        <a:rPr lang="en-US" sz="1000" b="0" i="0" u="none" strike="noStrike" baseline="0" dirty="0" smtClean="0">
                          <a:solidFill>
                            <a:srgbClr val="000000"/>
                          </a:solidFill>
                          <a:effectLst/>
                          <a:latin typeface="Arial" panose="020B0604020202020204" pitchFamily="34" charset="0"/>
                        </a:rPr>
                        <a:t> diagnostics; subsequent implementation</a:t>
                      </a:r>
                      <a:r>
                        <a:rPr lang="en-US" sz="1000" b="0" i="0" u="none" strike="noStrike" dirty="0" smtClean="0">
                          <a:solidFill>
                            <a:srgbClr val="000000"/>
                          </a:solidFill>
                          <a:effectLst/>
                          <a:latin typeface="Arial" panose="020B0604020202020204" pitchFamily="34" charset="0"/>
                        </a:rPr>
                        <a:t> (in partnership with MC functional</a:t>
                      </a:r>
                      <a:r>
                        <a:rPr lang="en-US" sz="1000" b="0" i="0" u="none" strike="noStrike" baseline="0" dirty="0" smtClean="0">
                          <a:solidFill>
                            <a:srgbClr val="000000"/>
                          </a:solidFill>
                          <a:effectLst/>
                          <a:latin typeface="Arial" panose="020B0604020202020204" pitchFamily="34" charset="0"/>
                        </a:rPr>
                        <a:t> specialists)</a:t>
                      </a:r>
                      <a:endParaRPr lang="en-US" sz="1000" b="0" i="0" u="none" strike="noStrike" dirty="0" smtClean="0">
                        <a:solidFill>
                          <a:srgbClr val="000000"/>
                        </a:solidFill>
                        <a:effectLst/>
                        <a:latin typeface="Arial" panose="020B0604020202020204" pitchFamily="34" charset="0"/>
                      </a:endParaRPr>
                    </a:p>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Integration &amp; Separation </a:t>
                      </a:r>
                      <a:r>
                        <a:rPr lang="en-US" sz="1000" b="0" i="0" u="none" strike="noStrike" dirty="0" smtClean="0">
                          <a:solidFill>
                            <a:schemeClr val="tx1"/>
                          </a:solidFill>
                          <a:effectLst/>
                          <a:latin typeface="Arial" panose="020B0604020202020204" pitchFamily="34" charset="0"/>
                        </a:rPr>
                        <a:t>– Synergy, stranded</a:t>
                      </a:r>
                      <a:r>
                        <a:rPr lang="en-US" sz="1000" b="0" i="0" u="none" strike="noStrike" baseline="0" dirty="0" smtClean="0">
                          <a:solidFill>
                            <a:schemeClr val="tx1"/>
                          </a:solidFill>
                          <a:effectLst/>
                          <a:latin typeface="Arial" panose="020B0604020202020204" pitchFamily="34" charset="0"/>
                        </a:rPr>
                        <a:t> cost and diseconomies identification, validation and tracking</a:t>
                      </a:r>
                      <a:endParaRPr lang="en-US" sz="1000" b="0" i="0" u="none" strike="noStrike" dirty="0">
                        <a:solidFill>
                          <a:schemeClr val="tx1"/>
                        </a:solidFill>
                        <a:effectLst/>
                        <a:latin typeface="Arial" panose="020B0604020202020204" pitchFamily="34" charset="0"/>
                      </a:endParaRPr>
                    </a:p>
                  </a:txBody>
                  <a:tcPr marR="9525" marT="9525" marB="0" anchor="ctr"/>
                </a:tc>
              </a:tr>
              <a:tr h="811161">
                <a:tc>
                  <a:txBody>
                    <a:bodyPr/>
                    <a:lstStyle/>
                    <a:p>
                      <a:pPr lvl="0" algn="l" fontAlgn="ctr"/>
                      <a:r>
                        <a:rPr lang="en-US" sz="1000" b="1" i="0" u="none" strike="noStrike" dirty="0">
                          <a:solidFill>
                            <a:srgbClr val="000000"/>
                          </a:solidFill>
                          <a:effectLst/>
                          <a:latin typeface="Arial" panose="020B0604020202020204" pitchFamily="34" charset="0"/>
                        </a:rPr>
                        <a:t>Redefine business </a:t>
                      </a:r>
                      <a:r>
                        <a:rPr lang="en-US" sz="1000" b="1" i="0" u="none" strike="noStrike" dirty="0" smtClean="0">
                          <a:solidFill>
                            <a:srgbClr val="000000"/>
                          </a:solidFill>
                          <a:effectLst/>
                          <a:latin typeface="Arial" panose="020B0604020202020204" pitchFamily="34" charset="0"/>
                        </a:rPr>
                        <a:t>model/ </a:t>
                      </a:r>
                      <a:r>
                        <a:rPr lang="en-US" sz="1000" b="1" i="0" u="none" strike="noStrike" dirty="0">
                          <a:solidFill>
                            <a:srgbClr val="000000"/>
                          </a:solidFill>
                          <a:effectLst/>
                          <a:latin typeface="Arial" panose="020B0604020202020204" pitchFamily="34" charset="0"/>
                        </a:rPr>
                        <a:t>strategy</a:t>
                      </a:r>
                    </a:p>
                  </a:txBody>
                  <a:tcPr marR="9525" marT="9525" marB="0" anchor="ctr"/>
                </a:tc>
                <a:tc>
                  <a:txBody>
                    <a:bodyPr/>
                    <a:lstStyle/>
                    <a:p>
                      <a:pPr algn="ctr" fontAlgn="ctr"/>
                      <a:r>
                        <a:rPr lang="en-US" sz="1000" b="0" i="1" u="none" strike="noStrike">
                          <a:solidFill>
                            <a:srgbClr val="000000"/>
                          </a:solidFill>
                          <a:effectLst/>
                          <a:latin typeface="Arial" panose="020B0604020202020204" pitchFamily="34" charset="0"/>
                        </a:rPr>
                        <a:t>34%</a:t>
                      </a:r>
                    </a:p>
                  </a:txBody>
                  <a:tcPr marL="9525" marR="9525" marT="9525" marB="0" anchor="ctr"/>
                </a:tc>
                <a:tc>
                  <a:txBody>
                    <a:bodyPr/>
                    <a:lstStyle/>
                    <a:p>
                      <a:pPr marL="171450" marR="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b="1" i="0" u="none" strike="noStrike" dirty="0" smtClean="0">
                          <a:solidFill>
                            <a:srgbClr val="000000"/>
                          </a:solidFill>
                          <a:effectLst/>
                          <a:latin typeface="Arial" panose="020B0604020202020204" pitchFamily="34" charset="0"/>
                        </a:rPr>
                        <a:t>Strategy (enterprise</a:t>
                      </a:r>
                      <a:r>
                        <a:rPr lang="en-US" sz="1000" b="1" i="0" u="none" strike="noStrike" baseline="0" dirty="0" smtClean="0">
                          <a:solidFill>
                            <a:srgbClr val="000000"/>
                          </a:solidFill>
                          <a:effectLst/>
                          <a:latin typeface="Arial" panose="020B0604020202020204" pitchFamily="34" charset="0"/>
                        </a:rPr>
                        <a:t> strategy) – </a:t>
                      </a:r>
                      <a:r>
                        <a:rPr lang="en-US" sz="1000" b="0" i="0" u="none" strike="noStrike" baseline="0" dirty="0" smtClean="0">
                          <a:solidFill>
                            <a:srgbClr val="000000"/>
                          </a:solidFill>
                          <a:effectLst/>
                          <a:latin typeface="Arial" panose="020B0604020202020204" pitchFamily="34" charset="0"/>
                        </a:rPr>
                        <a:t>Enterprise-wide business strategy intended to fundamentally reposition the business in the marketplace, redefine its value proposition, and reorganize required capabilities</a:t>
                      </a:r>
                      <a:endParaRPr lang="en-US" sz="1000" b="0" i="0" u="none" strike="noStrike" dirty="0" smtClean="0">
                        <a:solidFill>
                          <a:srgbClr val="000000"/>
                        </a:solidFill>
                        <a:effectLst/>
                        <a:latin typeface="Arial" panose="020B0604020202020204" pitchFamily="34" charset="0"/>
                      </a:endParaRPr>
                    </a:p>
                    <a:p>
                      <a:pPr marL="171450" marR="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b="1" i="0" u="none" strike="noStrike" dirty="0" smtClean="0">
                          <a:solidFill>
                            <a:srgbClr val="000000"/>
                          </a:solidFill>
                          <a:effectLst/>
                          <a:latin typeface="Arial" panose="020B0604020202020204" pitchFamily="34" charset="0"/>
                        </a:rPr>
                        <a:t>Strategy</a:t>
                      </a:r>
                      <a:r>
                        <a:rPr lang="en-US" sz="1000" b="1" i="0" u="none" strike="noStrike" baseline="0" dirty="0" smtClean="0">
                          <a:solidFill>
                            <a:srgbClr val="000000"/>
                          </a:solidFill>
                          <a:effectLst/>
                          <a:latin typeface="Arial" panose="020B0604020202020204" pitchFamily="34" charset="0"/>
                        </a:rPr>
                        <a:t> (performance improvement) </a:t>
                      </a:r>
                      <a:r>
                        <a:rPr lang="en-US" sz="1000" b="0" i="0" u="none" strike="noStrike" dirty="0" smtClean="0">
                          <a:solidFill>
                            <a:srgbClr val="000000"/>
                          </a:solidFill>
                          <a:effectLst/>
                          <a:latin typeface="Arial" panose="020B0604020202020204" pitchFamily="34" charset="0"/>
                        </a:rPr>
                        <a:t>– Complexity reduction, operating efficiency, SG&amp;A cost reduction, and working capital efficiency</a:t>
                      </a:r>
                      <a:r>
                        <a:rPr lang="en-US" sz="1000" b="0" i="0" u="none" strike="noStrike" baseline="0" dirty="0" smtClean="0">
                          <a:solidFill>
                            <a:srgbClr val="000000"/>
                          </a:solidFill>
                          <a:effectLst/>
                          <a:latin typeface="Arial" panose="020B0604020202020204" pitchFamily="34" charset="0"/>
                        </a:rPr>
                        <a:t> diagnostics; subsequent implementation</a:t>
                      </a:r>
                      <a:r>
                        <a:rPr lang="en-US" sz="1000" b="0" i="0" u="none" strike="noStrike" dirty="0" smtClean="0">
                          <a:solidFill>
                            <a:srgbClr val="000000"/>
                          </a:solidFill>
                          <a:effectLst/>
                          <a:latin typeface="Arial" panose="020B0604020202020204" pitchFamily="34" charset="0"/>
                        </a:rPr>
                        <a:t> (in partnership with MC functional</a:t>
                      </a:r>
                      <a:r>
                        <a:rPr lang="en-US" sz="1000" b="0" i="0" u="none" strike="noStrike" baseline="0" dirty="0" smtClean="0">
                          <a:solidFill>
                            <a:srgbClr val="000000"/>
                          </a:solidFill>
                          <a:effectLst/>
                          <a:latin typeface="Arial" panose="020B0604020202020204" pitchFamily="34" charset="0"/>
                        </a:rPr>
                        <a:t> specialists)</a:t>
                      </a:r>
                      <a:endParaRPr lang="en-US" sz="1000" b="0" i="0" u="none" strike="noStrike" dirty="0" smtClean="0">
                        <a:solidFill>
                          <a:srgbClr val="000000"/>
                        </a:solidFill>
                        <a:effectLst/>
                        <a:latin typeface="Arial" panose="020B0604020202020204" pitchFamily="34" charset="0"/>
                      </a:endParaRPr>
                    </a:p>
                    <a:p>
                      <a:pPr marL="171450" marR="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b="1" i="0" u="none" strike="noStrike" dirty="0" smtClean="0">
                          <a:solidFill>
                            <a:schemeClr val="tx1"/>
                          </a:solidFill>
                          <a:effectLst/>
                          <a:latin typeface="Arial" panose="020B0604020202020204" pitchFamily="34" charset="0"/>
                        </a:rPr>
                        <a:t>Integration &amp; Separation/MC </a:t>
                      </a:r>
                      <a:r>
                        <a:rPr lang="en-US" sz="1000" b="0" i="0" u="none" strike="noStrike" dirty="0" smtClean="0">
                          <a:solidFill>
                            <a:schemeClr val="tx1"/>
                          </a:solidFill>
                          <a:effectLst/>
                          <a:latin typeface="Arial" panose="020B0604020202020204" pitchFamily="34" charset="0"/>
                        </a:rPr>
                        <a:t>– Assist</a:t>
                      </a:r>
                      <a:r>
                        <a:rPr lang="en-US" sz="1000" b="0" i="0" u="none" strike="noStrike" baseline="0" dirty="0" smtClean="0">
                          <a:solidFill>
                            <a:schemeClr val="tx1"/>
                          </a:solidFill>
                          <a:effectLst/>
                          <a:latin typeface="Arial" panose="020B0604020202020204" pitchFamily="34" charset="0"/>
                        </a:rPr>
                        <a:t> in de</a:t>
                      </a:r>
                      <a:r>
                        <a:rPr lang="en-US" sz="1000" b="0" i="0" u="none" strike="noStrike" dirty="0" smtClean="0">
                          <a:solidFill>
                            <a:schemeClr val="tx1"/>
                          </a:solidFill>
                          <a:effectLst/>
                          <a:latin typeface="Arial" panose="020B0604020202020204" pitchFamily="34" charset="0"/>
                        </a:rPr>
                        <a:t>velopment</a:t>
                      </a:r>
                      <a:r>
                        <a:rPr lang="en-US" sz="1000" b="0" i="0" u="none" strike="noStrike" baseline="0" dirty="0" smtClean="0">
                          <a:solidFill>
                            <a:schemeClr val="tx1"/>
                          </a:solidFill>
                          <a:effectLst/>
                          <a:latin typeface="Arial" panose="020B0604020202020204" pitchFamily="34" charset="0"/>
                        </a:rPr>
                        <a:t>, alignment, and stabilization of interim/target operating model</a:t>
                      </a:r>
                      <a:endParaRPr lang="en-US" sz="1000" b="0" i="0" u="none" strike="noStrike" dirty="0" smtClean="0">
                        <a:solidFill>
                          <a:schemeClr val="tx1"/>
                        </a:solidFill>
                        <a:effectLst/>
                        <a:latin typeface="Arial" panose="020B0604020202020204" pitchFamily="34" charset="0"/>
                      </a:endParaRPr>
                    </a:p>
                  </a:txBody>
                  <a:tcPr marR="9525" marT="9525" marB="0" anchor="ctr"/>
                </a:tc>
              </a:tr>
              <a:tr h="508820">
                <a:tc>
                  <a:txBody>
                    <a:bodyPr/>
                    <a:lstStyle/>
                    <a:p>
                      <a:pPr lvl="0" algn="l" fontAlgn="ctr"/>
                      <a:r>
                        <a:rPr lang="en-US" sz="1000" b="1" i="0" u="none" strike="noStrike" dirty="0">
                          <a:solidFill>
                            <a:srgbClr val="000000"/>
                          </a:solidFill>
                          <a:effectLst/>
                          <a:latin typeface="Arial" panose="020B0604020202020204" pitchFamily="34" charset="0"/>
                        </a:rPr>
                        <a:t>Improve </a:t>
                      </a:r>
                      <a:r>
                        <a:rPr lang="en-US" sz="1000" b="1" i="0" u="none" strike="noStrike" dirty="0" smtClean="0">
                          <a:solidFill>
                            <a:srgbClr val="000000"/>
                          </a:solidFill>
                          <a:effectLst/>
                          <a:latin typeface="Arial" panose="020B0604020202020204" pitchFamily="34" charset="0"/>
                        </a:rPr>
                        <a:t>IT/Information </a:t>
                      </a:r>
                      <a:r>
                        <a:rPr lang="en-US" sz="1000" b="1" i="0" u="none" strike="noStrike" dirty="0">
                          <a:solidFill>
                            <a:srgbClr val="000000"/>
                          </a:solidFill>
                          <a:effectLst/>
                          <a:latin typeface="Arial" panose="020B0604020202020204" pitchFamily="34" charset="0"/>
                        </a:rPr>
                        <a:t>services</a:t>
                      </a:r>
                    </a:p>
                  </a:txBody>
                  <a:tcPr marR="9525" marT="9525" marB="0" anchor="ctr"/>
                </a:tc>
                <a:tc>
                  <a:txBody>
                    <a:bodyPr/>
                    <a:lstStyle/>
                    <a:p>
                      <a:pPr algn="ctr" fontAlgn="ctr"/>
                      <a:r>
                        <a:rPr lang="en-US" sz="1000" b="0" i="1" u="none" strike="noStrike" dirty="0">
                          <a:solidFill>
                            <a:srgbClr val="000000"/>
                          </a:solidFill>
                          <a:effectLst/>
                          <a:latin typeface="Arial" panose="020B0604020202020204" pitchFamily="34" charset="0"/>
                        </a:rPr>
                        <a:t>26%</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Strategy/MC </a:t>
                      </a:r>
                      <a:r>
                        <a:rPr lang="en-US" sz="1000" b="1" i="0" u="none" strike="noStrike" dirty="0">
                          <a:solidFill>
                            <a:schemeClr val="tx1"/>
                          </a:solidFill>
                          <a:effectLst/>
                          <a:latin typeface="Arial" panose="020B0604020202020204" pitchFamily="34" charset="0"/>
                        </a:rPr>
                        <a:t>(enterprise solutions) - </a:t>
                      </a:r>
                      <a:r>
                        <a:rPr lang="en-US" sz="1000" b="0" i="0" u="none" strike="noStrike" dirty="0">
                          <a:solidFill>
                            <a:schemeClr val="tx1"/>
                          </a:solidFill>
                          <a:effectLst/>
                          <a:latin typeface="Arial" panose="020B0604020202020204" pitchFamily="34" charset="0"/>
                        </a:rPr>
                        <a:t>I</a:t>
                      </a:r>
                      <a:r>
                        <a:rPr lang="en-US" sz="1000" b="0" i="0" u="none" strike="noStrike" dirty="0" smtClean="0">
                          <a:solidFill>
                            <a:schemeClr val="tx1"/>
                          </a:solidFill>
                          <a:effectLst/>
                          <a:latin typeface="Arial" panose="020B0604020202020204" pitchFamily="34" charset="0"/>
                        </a:rPr>
                        <a:t>mplementation </a:t>
                      </a:r>
                      <a:r>
                        <a:rPr lang="en-US" sz="1000" b="0" i="0" u="none" strike="noStrike" dirty="0">
                          <a:solidFill>
                            <a:schemeClr val="tx1"/>
                          </a:solidFill>
                          <a:effectLst/>
                          <a:latin typeface="Arial" panose="020B0604020202020204" pitchFamily="34" charset="0"/>
                        </a:rPr>
                        <a:t>and management of enterprise </a:t>
                      </a:r>
                      <a:r>
                        <a:rPr lang="en-US" sz="1000" b="0" i="0" u="none" strike="noStrike" dirty="0" smtClean="0">
                          <a:solidFill>
                            <a:schemeClr val="tx1"/>
                          </a:solidFill>
                          <a:effectLst/>
                          <a:latin typeface="Arial" panose="020B0604020202020204" pitchFamily="34" charset="0"/>
                        </a:rPr>
                        <a:t>software</a:t>
                      </a:r>
                    </a:p>
                    <a:p>
                      <a:pPr marL="171450" indent="-171450" algn="l" fontAlgn="ctr">
                        <a:buFont typeface="Arial" panose="020B0604020202020204" pitchFamily="34" charset="0"/>
                        <a:buChar char="•"/>
                      </a:pPr>
                      <a:r>
                        <a:rPr lang="en-US" sz="1000" b="1" i="0" u="none" strike="noStrike" dirty="0" smtClean="0">
                          <a:solidFill>
                            <a:schemeClr val="tx1"/>
                          </a:solidFill>
                          <a:effectLst/>
                          <a:latin typeface="Arial" panose="020B0604020202020204" pitchFamily="34" charset="0"/>
                        </a:rPr>
                        <a:t>Strategy/MC </a:t>
                      </a:r>
                      <a:r>
                        <a:rPr lang="en-US" sz="1000" b="1" i="0" u="none" strike="noStrike" dirty="0">
                          <a:solidFill>
                            <a:schemeClr val="tx1"/>
                          </a:solidFill>
                          <a:effectLst/>
                          <a:latin typeface="Arial" panose="020B0604020202020204" pitchFamily="34" charset="0"/>
                        </a:rPr>
                        <a:t>(technology consulting and enablement) - </a:t>
                      </a:r>
                      <a:r>
                        <a:rPr lang="en-US" sz="1000" b="0" i="0" u="none" strike="noStrike" dirty="0">
                          <a:solidFill>
                            <a:schemeClr val="tx1"/>
                          </a:solidFill>
                          <a:effectLst/>
                          <a:latin typeface="Arial" panose="020B0604020202020204" pitchFamily="34" charset="0"/>
                        </a:rPr>
                        <a:t>I</a:t>
                      </a:r>
                      <a:r>
                        <a:rPr lang="en-US" sz="1000" b="0" i="0" u="none" strike="noStrike" dirty="0" smtClean="0">
                          <a:solidFill>
                            <a:schemeClr val="tx1"/>
                          </a:solidFill>
                          <a:effectLst/>
                          <a:latin typeface="Arial" panose="020B0604020202020204" pitchFamily="34" charset="0"/>
                        </a:rPr>
                        <a:t>ntegration</a:t>
                      </a:r>
                      <a:r>
                        <a:rPr lang="en-US" sz="1000" b="0" i="0" u="none" strike="noStrike" dirty="0">
                          <a:solidFill>
                            <a:schemeClr val="tx1"/>
                          </a:solidFill>
                          <a:effectLst/>
                          <a:latin typeface="Arial" panose="020B0604020202020204" pitchFamily="34" charset="0"/>
                        </a:rPr>
                        <a:t>, automation, mobility, and assurance </a:t>
                      </a:r>
                      <a:r>
                        <a:rPr lang="en-US" sz="1000" b="0" i="0" u="none" strike="noStrike" dirty="0" smtClean="0">
                          <a:solidFill>
                            <a:schemeClr val="tx1"/>
                          </a:solidFill>
                          <a:effectLst/>
                          <a:latin typeface="Arial" panose="020B0604020202020204" pitchFamily="34" charset="0"/>
                        </a:rPr>
                        <a:t>services</a:t>
                      </a:r>
                    </a:p>
                    <a:p>
                      <a:pPr marL="171450" marR="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b="1" i="0" u="none" strike="noStrike" dirty="0" smtClean="0">
                          <a:solidFill>
                            <a:schemeClr val="tx1"/>
                          </a:solidFill>
                          <a:effectLst/>
                          <a:latin typeface="Arial" panose="020B0604020202020204" pitchFamily="34" charset="0"/>
                        </a:rPr>
                        <a:t>Integration &amp; Separation (IT due diligence) </a:t>
                      </a:r>
                      <a:r>
                        <a:rPr lang="en-US" sz="1000" b="0" i="0" u="none" strike="noStrike" dirty="0" smtClean="0">
                          <a:solidFill>
                            <a:schemeClr val="tx1"/>
                          </a:solidFill>
                          <a:effectLst/>
                          <a:latin typeface="Arial" panose="020B0604020202020204" pitchFamily="34" charset="0"/>
                        </a:rPr>
                        <a:t>– Assess current</a:t>
                      </a:r>
                      <a:r>
                        <a:rPr lang="en-US" sz="1000" b="0" i="0" u="none" strike="noStrike" baseline="0" dirty="0" smtClean="0">
                          <a:solidFill>
                            <a:schemeClr val="tx1"/>
                          </a:solidFill>
                          <a:effectLst/>
                          <a:latin typeface="Arial" panose="020B0604020202020204" pitchFamily="34" charset="0"/>
                        </a:rPr>
                        <a:t>/f</a:t>
                      </a:r>
                      <a:r>
                        <a:rPr lang="en-US" sz="1000" b="0" i="0" u="none" strike="noStrike" dirty="0" smtClean="0">
                          <a:solidFill>
                            <a:schemeClr val="tx1"/>
                          </a:solidFill>
                          <a:effectLst/>
                          <a:latin typeface="Arial" panose="020B0604020202020204" pitchFamily="34" charset="0"/>
                        </a:rPr>
                        <a:t>uture IT operating models,</a:t>
                      </a:r>
                      <a:r>
                        <a:rPr lang="en-US" sz="1000" b="0" i="0" u="none" strike="noStrike" baseline="0" dirty="0" smtClean="0">
                          <a:solidFill>
                            <a:schemeClr val="tx1"/>
                          </a:solidFill>
                          <a:effectLst/>
                          <a:latin typeface="Arial" panose="020B0604020202020204" pitchFamily="34" charset="0"/>
                        </a:rPr>
                        <a:t> </a:t>
                      </a:r>
                      <a:r>
                        <a:rPr lang="en-US" sz="1000" b="0" i="0" u="none" strike="noStrike" dirty="0" smtClean="0">
                          <a:solidFill>
                            <a:schemeClr val="tx1"/>
                          </a:solidFill>
                          <a:effectLst/>
                          <a:latin typeface="Arial" panose="020B0604020202020204" pitchFamily="34" charset="0"/>
                        </a:rPr>
                        <a:t>including risks and budget</a:t>
                      </a:r>
                    </a:p>
                  </a:txBody>
                  <a:tcPr marR="9525" marT="9525" marB="0" anchor="ctr"/>
                </a:tc>
              </a:tr>
              <a:tr h="344437">
                <a:tc>
                  <a:txBody>
                    <a:bodyPr/>
                    <a:lstStyle/>
                    <a:p>
                      <a:pPr lvl="0" algn="l" fontAlgn="ctr"/>
                      <a:r>
                        <a:rPr lang="en-US" sz="1000" b="1" i="0" u="none" strike="noStrike" dirty="0">
                          <a:solidFill>
                            <a:srgbClr val="000000"/>
                          </a:solidFill>
                          <a:effectLst/>
                          <a:latin typeface="Arial" panose="020B0604020202020204" pitchFamily="34" charset="0"/>
                        </a:rPr>
                        <a:t>Introduce Shared Services</a:t>
                      </a:r>
                    </a:p>
                  </a:txBody>
                  <a:tcPr marR="9525" marT="9525" marB="0" anchor="ctr"/>
                </a:tc>
                <a:tc>
                  <a:txBody>
                    <a:bodyPr/>
                    <a:lstStyle/>
                    <a:p>
                      <a:pPr algn="ctr" fontAlgn="ctr"/>
                      <a:r>
                        <a:rPr lang="en-US" sz="1000" b="0" i="1" u="none" strike="noStrike" dirty="0">
                          <a:solidFill>
                            <a:srgbClr val="000000"/>
                          </a:solidFill>
                          <a:effectLst/>
                          <a:latin typeface="Arial" panose="020B0604020202020204" pitchFamily="34" charset="0"/>
                        </a:rPr>
                        <a:t>15%</a:t>
                      </a:r>
                    </a:p>
                  </a:txBody>
                  <a:tcPr marL="9525" marR="9525" marT="9525" marB="0" anchor="ctr"/>
                </a:tc>
                <a:tc>
                  <a:txBody>
                    <a:bodyPr/>
                    <a:lstStyle/>
                    <a:p>
                      <a:pPr marL="171450" indent="-171450" algn="l" fontAlgn="ctr">
                        <a:buFont typeface="Arial" panose="020B0604020202020204" pitchFamily="34" charset="0"/>
                        <a:buChar char="•"/>
                      </a:pPr>
                      <a:r>
                        <a:rPr lang="en-US" sz="1000" b="1" i="0" u="none" strike="noStrike" dirty="0">
                          <a:solidFill>
                            <a:schemeClr val="tx1"/>
                          </a:solidFill>
                          <a:effectLst/>
                          <a:latin typeface="Arial" panose="020B0604020202020204" pitchFamily="34" charset="0"/>
                        </a:rPr>
                        <a:t>MC (shared services &amp; outsourcing) - </a:t>
                      </a:r>
                      <a:r>
                        <a:rPr lang="en-US" sz="1000" b="0" i="0" u="none" strike="noStrike" dirty="0" smtClean="0">
                          <a:solidFill>
                            <a:schemeClr val="tx1"/>
                          </a:solidFill>
                          <a:effectLst/>
                          <a:latin typeface="Arial" panose="020B0604020202020204" pitchFamily="34" charset="0"/>
                        </a:rPr>
                        <a:t>Assist </a:t>
                      </a:r>
                      <a:r>
                        <a:rPr lang="en-US" sz="1000" b="0" i="0" u="none" strike="noStrike" dirty="0">
                          <a:solidFill>
                            <a:schemeClr val="tx1"/>
                          </a:solidFill>
                          <a:effectLst/>
                          <a:latin typeface="Arial" panose="020B0604020202020204" pitchFamily="34" charset="0"/>
                        </a:rPr>
                        <a:t>in design and management of shared services models to realize productivity gains and cost savings</a:t>
                      </a:r>
                    </a:p>
                  </a:txBody>
                  <a:tcPr marR="9525" marT="9525" marB="0" anchor="ctr"/>
                </a:tc>
              </a:tr>
            </a:tbl>
          </a:graphicData>
        </a:graphic>
      </p:graphicFrame>
    </p:spTree>
    <p:extLst>
      <p:ext uri="{BB962C8B-B14F-4D97-AF65-F5344CB8AC3E}">
        <p14:creationId xmlns:p14="http://schemas.microsoft.com/office/powerpoint/2010/main" val="261953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5" name="Picture 6174"/>
          <p:cNvPicPr>
            <a:picLocks noChangeAspect="1"/>
          </p:cNvPicPr>
          <p:nvPr>
            <p:custDataLst>
              <p:tags r:id="rId1"/>
            </p:custDataLst>
          </p:nvPr>
        </p:nvPicPr>
        <p:blipFill>
          <a:blip r:embed="rId8" cstate="print"/>
          <a:stretch>
            <a:fillRect/>
          </a:stretch>
        </p:blipFill>
        <p:spPr>
          <a:xfrm>
            <a:off x="54844" y="3710037"/>
            <a:ext cx="4270021" cy="2606701"/>
          </a:xfrm>
          <a:prstGeom prst="rect">
            <a:avLst/>
          </a:prstGeom>
        </p:spPr>
      </p:pic>
      <p:pic>
        <p:nvPicPr>
          <p:cNvPr id="6151" name="Picture 6150"/>
          <p:cNvPicPr>
            <a:picLocks noChangeAspect="1"/>
          </p:cNvPicPr>
          <p:nvPr>
            <p:custDataLst>
              <p:tags r:id="rId2"/>
            </p:custDataLst>
          </p:nvPr>
        </p:nvPicPr>
        <p:blipFill>
          <a:blip r:embed="rId9" cstate="print"/>
          <a:stretch>
            <a:fillRect/>
          </a:stretch>
        </p:blipFill>
        <p:spPr>
          <a:xfrm>
            <a:off x="-1" y="943914"/>
            <a:ext cx="5365020" cy="3325999"/>
          </a:xfrm>
          <a:prstGeom prst="rect">
            <a:avLst/>
          </a:prstGeom>
        </p:spPr>
      </p:pic>
      <p:sp>
        <p:nvSpPr>
          <p:cNvPr id="2" name="Title 1"/>
          <p:cNvSpPr>
            <a:spLocks noGrp="1"/>
          </p:cNvSpPr>
          <p:nvPr>
            <p:ph type="title"/>
          </p:nvPr>
        </p:nvSpPr>
        <p:spPr/>
        <p:txBody>
          <a:bodyPr/>
          <a:lstStyle/>
          <a:p>
            <a:pPr eaLnBrk="1" hangingPunct="1">
              <a:defRPr/>
            </a:pPr>
            <a:r>
              <a:rPr lang="en-US" sz="1800" dirty="0" smtClean="0"/>
              <a:t>Evolution of the initiative</a:t>
            </a:r>
            <a:endParaRPr lang="en-US" sz="1800" dirty="0">
              <a:solidFill>
                <a:srgbClr val="FFFF00"/>
              </a:solidFill>
            </a:endParaRPr>
          </a:p>
        </p:txBody>
      </p:sp>
      <p:sp>
        <p:nvSpPr>
          <p:cNvPr id="22" name="Text Box 36"/>
          <p:cNvSpPr txBox="1">
            <a:spLocks noChangeArrowheads="1"/>
          </p:cNvSpPr>
          <p:nvPr>
            <p:custDataLst>
              <p:tags r:id="rId3"/>
            </p:custDataLst>
          </p:nvPr>
        </p:nvSpPr>
        <p:spPr bwMode="gray">
          <a:xfrm>
            <a:off x="7456488" y="1676400"/>
            <a:ext cx="1306512" cy="442913"/>
          </a:xfrm>
          <a:prstGeom prst="rect">
            <a:avLst/>
          </a:prstGeom>
          <a:noFill/>
          <a:ln w="12700">
            <a:noFill/>
            <a:miter lim="800000"/>
            <a:headEnd type="none" w="sm" len="sm"/>
            <a:tailEnd type="none" w="sm" len="sm"/>
          </a:ln>
          <a:effectLst/>
        </p:spPr>
        <p:txBody>
          <a:bodyPr lIns="54000" tIns="54000" rIns="54000" bIns="54000" anchor="b"/>
          <a:lstStyle/>
          <a:p>
            <a:pPr defTabSz="762000" eaLnBrk="0" hangingPunct="0">
              <a:spcBef>
                <a:spcPct val="10000"/>
              </a:spcBef>
              <a:defRPr/>
            </a:pPr>
            <a:endParaRPr lang="en-GB" sz="1000" dirty="0">
              <a:latin typeface="Arial"/>
            </a:endParaRPr>
          </a:p>
        </p:txBody>
      </p:sp>
      <p:sp>
        <p:nvSpPr>
          <p:cNvPr id="49" name="Freeform 4"/>
          <p:cNvSpPr>
            <a:spLocks/>
          </p:cNvSpPr>
          <p:nvPr>
            <p:custDataLst>
              <p:tags r:id="rId4"/>
            </p:custDataLst>
          </p:nvPr>
        </p:nvSpPr>
        <p:spPr bwMode="auto">
          <a:xfrm>
            <a:off x="675718" y="2075553"/>
            <a:ext cx="615142" cy="811977"/>
          </a:xfrm>
          <a:custGeom>
            <a:avLst/>
            <a:gdLst/>
            <a:ahLst/>
            <a:cxnLst>
              <a:cxn ang="0">
                <a:pos x="949" y="0"/>
              </a:cxn>
              <a:cxn ang="0">
                <a:pos x="614" y="28"/>
              </a:cxn>
              <a:cxn ang="0">
                <a:pos x="170" y="186"/>
              </a:cxn>
              <a:cxn ang="0">
                <a:pos x="50" y="429"/>
              </a:cxn>
              <a:cxn ang="0">
                <a:pos x="184" y="799"/>
              </a:cxn>
              <a:cxn ang="0">
                <a:pos x="616" y="838"/>
              </a:cxn>
              <a:cxn ang="0">
                <a:pos x="961" y="720"/>
              </a:cxn>
              <a:cxn ang="0">
                <a:pos x="1121" y="432"/>
              </a:cxn>
              <a:cxn ang="0">
                <a:pos x="788" y="123"/>
              </a:cxn>
            </a:cxnLst>
            <a:rect l="0" t="0" r="r" b="b"/>
            <a:pathLst>
              <a:path w="1121" h="908">
                <a:moveTo>
                  <a:pt x="949" y="0"/>
                </a:moveTo>
                <a:cubicBezTo>
                  <a:pt x="925" y="19"/>
                  <a:pt x="746" y="16"/>
                  <a:pt x="614" y="28"/>
                </a:cubicBezTo>
                <a:cubicBezTo>
                  <a:pt x="614" y="28"/>
                  <a:pt x="310" y="39"/>
                  <a:pt x="170" y="186"/>
                </a:cubicBezTo>
                <a:cubicBezTo>
                  <a:pt x="170" y="186"/>
                  <a:pt x="93" y="244"/>
                  <a:pt x="50" y="429"/>
                </a:cubicBezTo>
                <a:cubicBezTo>
                  <a:pt x="43" y="466"/>
                  <a:pt x="0" y="686"/>
                  <a:pt x="184" y="799"/>
                </a:cubicBezTo>
                <a:cubicBezTo>
                  <a:pt x="206" y="811"/>
                  <a:pt x="297" y="908"/>
                  <a:pt x="616" y="838"/>
                </a:cubicBezTo>
                <a:cubicBezTo>
                  <a:pt x="616" y="838"/>
                  <a:pt x="869" y="789"/>
                  <a:pt x="961" y="720"/>
                </a:cubicBezTo>
                <a:cubicBezTo>
                  <a:pt x="1002" y="690"/>
                  <a:pt x="1116" y="590"/>
                  <a:pt x="1121" y="432"/>
                </a:cubicBezTo>
                <a:cubicBezTo>
                  <a:pt x="1121" y="180"/>
                  <a:pt x="882" y="82"/>
                  <a:pt x="788" y="123"/>
                </a:cubicBezTo>
              </a:path>
            </a:pathLst>
          </a:custGeom>
          <a:noFill/>
          <a:ln w="6350" cap="flat" cmpd="sng">
            <a:solidFill>
              <a:srgbClr val="B21107"/>
            </a:solidFill>
            <a:prstDash val="solid"/>
            <a:round/>
            <a:headEnd type="none" w="sm" len="sm"/>
            <a:tailEnd type="none" w="sm" len="sm"/>
          </a:ln>
          <a:effectLst/>
        </p:spPr>
        <p:txBody>
          <a:bodyPr wrap="none" anchor="ctr"/>
          <a:lstStyle/>
          <a:p>
            <a:endParaRPr lang="en-US" dirty="0"/>
          </a:p>
        </p:txBody>
      </p:sp>
      <p:sp>
        <p:nvSpPr>
          <p:cNvPr id="52" name="Rectangle 15"/>
          <p:cNvSpPr txBox="1">
            <a:spLocks noChangeArrowheads="1"/>
          </p:cNvSpPr>
          <p:nvPr/>
        </p:nvSpPr>
        <p:spPr bwMode="ltGray">
          <a:xfrm>
            <a:off x="3986964" y="976114"/>
            <a:ext cx="4776036" cy="3052920"/>
          </a:xfrm>
          <a:prstGeom prst="rect">
            <a:avLst/>
          </a:prstGeom>
          <a:solidFill>
            <a:srgbClr val="BFDEE4"/>
          </a:solidFill>
          <a:ln w="6350">
            <a:noFill/>
          </a:ln>
        </p:spPr>
        <p:txBody>
          <a:bodyPr lIns="36000" tIns="36000" rIns="36000" bIns="36000"/>
          <a:lstStyle/>
          <a:p>
            <a:pPr marL="0" marR="0" lvl="0" indent="0" algn="l" defTabSz="914400" rtl="0" eaLnBrk="1" fontAlgn="base" latinLnBrk="0" hangingPunct="1">
              <a:lnSpc>
                <a:spcPct val="100000"/>
              </a:lnSpc>
              <a:spcBef>
                <a:spcPct val="40000"/>
              </a:spcBef>
              <a:spcAft>
                <a:spcPct val="0"/>
              </a:spcAft>
              <a:buClrTx/>
              <a:buSzPct val="105000"/>
              <a:buFontTx/>
              <a:buNone/>
              <a:tabLst/>
              <a:defRPr/>
            </a:pPr>
            <a:r>
              <a:rPr kumimoji="0" lang="en-GB" sz="1300" b="1" i="0" u="sng" strike="noStrike" kern="0" cap="none" spc="0" normalizeH="0" baseline="0" noProof="0" dirty="0" smtClean="0">
                <a:ln>
                  <a:noFill/>
                </a:ln>
                <a:solidFill>
                  <a:schemeClr val="accent4"/>
                </a:solidFill>
                <a:effectLst/>
                <a:uLnTx/>
                <a:uFillTx/>
              </a:rPr>
              <a:t>Observations</a:t>
            </a:r>
          </a:p>
          <a:p>
            <a:pPr marL="276225" marR="0" lvl="1" indent="-274638" algn="l" defTabSz="914400" rtl="0" eaLnBrk="1" fontAlgn="base" latinLnBrk="0" hangingPunct="1">
              <a:lnSpc>
                <a:spcPct val="100000"/>
              </a:lnSpc>
              <a:spcBef>
                <a:spcPct val="40000"/>
              </a:spcBef>
              <a:spcAft>
                <a:spcPct val="0"/>
              </a:spcAft>
              <a:buClr>
                <a:srgbClr val="8AA5CB"/>
              </a:buClr>
              <a:buSzPct val="85000"/>
              <a:buFont typeface="Wingdings" pitchFamily="2" charset="2"/>
              <a:buChar char="l"/>
              <a:tabLst/>
              <a:defRPr/>
            </a:pPr>
            <a:r>
              <a:rPr lang="en-GB" sz="1300" kern="0" dirty="0" smtClean="0">
                <a:solidFill>
                  <a:schemeClr val="accent4"/>
                </a:solidFill>
              </a:rPr>
              <a:t>Initial pilot program in Q1 &amp; Q2 of FY13 yielded strong results.</a:t>
            </a:r>
          </a:p>
          <a:p>
            <a:pPr marL="276225" marR="0" lvl="1" indent="-274638" algn="l" defTabSz="914400" rtl="0" eaLnBrk="1" fontAlgn="base" latinLnBrk="0" hangingPunct="1">
              <a:lnSpc>
                <a:spcPct val="100000"/>
              </a:lnSpc>
              <a:spcBef>
                <a:spcPct val="40000"/>
              </a:spcBef>
              <a:spcAft>
                <a:spcPct val="0"/>
              </a:spcAft>
              <a:buClr>
                <a:srgbClr val="8AA5CB"/>
              </a:buClr>
              <a:buSzPct val="85000"/>
              <a:buFont typeface="Wingdings" pitchFamily="2" charset="2"/>
              <a:buChar char="l"/>
              <a:tabLst/>
              <a:defRPr/>
            </a:pPr>
            <a:r>
              <a:rPr kumimoji="0" lang="en-GB" sz="1300" b="0" i="0" u="none" strike="noStrike" kern="0" cap="none" spc="0" normalizeH="0" baseline="0" noProof="0" dirty="0" smtClean="0">
                <a:ln>
                  <a:noFill/>
                </a:ln>
                <a:solidFill>
                  <a:schemeClr val="accent4"/>
                </a:solidFill>
                <a:effectLst/>
                <a:uLnTx/>
                <a:uFillTx/>
              </a:rPr>
              <a:t>Full</a:t>
            </a:r>
            <a:r>
              <a:rPr kumimoji="0" lang="en-GB" sz="1300" b="0" i="0" u="none" strike="noStrike" kern="0" cap="none" spc="0" normalizeH="0" noProof="0" dirty="0" smtClean="0">
                <a:ln>
                  <a:noFill/>
                </a:ln>
                <a:solidFill>
                  <a:schemeClr val="accent4"/>
                </a:solidFill>
                <a:effectLst/>
                <a:uLnTx/>
                <a:uFillTx/>
              </a:rPr>
              <a:t> rollout at March 2013 Partner meeting.</a:t>
            </a:r>
          </a:p>
          <a:p>
            <a:pPr marL="276225" marR="0" lvl="1" indent="-274638" algn="l" defTabSz="914400" rtl="0" eaLnBrk="1" fontAlgn="base" latinLnBrk="0" hangingPunct="1">
              <a:lnSpc>
                <a:spcPct val="100000"/>
              </a:lnSpc>
              <a:spcBef>
                <a:spcPct val="40000"/>
              </a:spcBef>
              <a:spcAft>
                <a:spcPct val="0"/>
              </a:spcAft>
              <a:buClr>
                <a:srgbClr val="8AA5CB"/>
              </a:buClr>
              <a:buSzPct val="85000"/>
              <a:buFont typeface="Wingdings" pitchFamily="2" charset="2"/>
              <a:buChar char="l"/>
              <a:tabLst/>
              <a:defRPr/>
            </a:pPr>
            <a:r>
              <a:rPr lang="en-GB" sz="1300" kern="0" baseline="0" dirty="0" smtClean="0">
                <a:solidFill>
                  <a:schemeClr val="accent4"/>
                </a:solidFill>
              </a:rPr>
              <a:t>After</a:t>
            </a:r>
            <a:r>
              <a:rPr lang="en-GB" sz="1300" kern="0" dirty="0" smtClean="0">
                <a:solidFill>
                  <a:schemeClr val="accent4"/>
                </a:solidFill>
              </a:rPr>
              <a:t> initial increase in usage, a slow quarterly decline through FY14, followed by increases in the Q1-15 and Q2-15 through February.</a:t>
            </a:r>
          </a:p>
          <a:p>
            <a:pPr marL="276225" lvl="1" indent="-274638" fontAlgn="base">
              <a:spcBef>
                <a:spcPct val="40000"/>
              </a:spcBef>
              <a:spcAft>
                <a:spcPct val="0"/>
              </a:spcAft>
              <a:buClr>
                <a:srgbClr val="8AA5CB"/>
              </a:buClr>
              <a:buSzPct val="85000"/>
              <a:buFont typeface="Wingdings" pitchFamily="2" charset="2"/>
              <a:buChar char="l"/>
              <a:defRPr/>
            </a:pPr>
            <a:r>
              <a:rPr lang="en-GB" sz="1300" kern="0" dirty="0">
                <a:solidFill>
                  <a:schemeClr val="accent4"/>
                </a:solidFill>
              </a:rPr>
              <a:t>As noted below, the </a:t>
            </a:r>
            <a:r>
              <a:rPr lang="en-GB" sz="1300" kern="0" dirty="0" smtClean="0">
                <a:solidFill>
                  <a:schemeClr val="accent4"/>
                </a:solidFill>
              </a:rPr>
              <a:t>percentage </a:t>
            </a:r>
            <a:r>
              <a:rPr lang="en-GB" sz="1300" kern="0" dirty="0">
                <a:solidFill>
                  <a:schemeClr val="accent4"/>
                </a:solidFill>
              </a:rPr>
              <a:t>of partners </a:t>
            </a:r>
            <a:r>
              <a:rPr lang="en-GB" sz="1300" kern="0" dirty="0" smtClean="0">
                <a:solidFill>
                  <a:schemeClr val="accent4"/>
                </a:solidFill>
              </a:rPr>
              <a:t>using </a:t>
            </a:r>
            <a:r>
              <a:rPr lang="en-GB" sz="1300" kern="0" dirty="0">
                <a:solidFill>
                  <a:schemeClr val="accent4"/>
                </a:solidFill>
              </a:rPr>
              <a:t>the 100 day plan increased significantly in </a:t>
            </a:r>
            <a:r>
              <a:rPr lang="en-GB" sz="1300" kern="0" dirty="0" smtClean="0">
                <a:solidFill>
                  <a:schemeClr val="accent4"/>
                </a:solidFill>
              </a:rPr>
              <a:t>FY14; </a:t>
            </a:r>
            <a:r>
              <a:rPr lang="en-GB" sz="1300" kern="0" dirty="0">
                <a:solidFill>
                  <a:schemeClr val="accent4"/>
                </a:solidFill>
              </a:rPr>
              <a:t>25 partners/MDs and their teams executed a 100 day plan more than twice.</a:t>
            </a:r>
          </a:p>
          <a:p>
            <a:pPr marL="276225" marR="0" lvl="1" indent="-274638" algn="l" defTabSz="914400" rtl="0" eaLnBrk="1" fontAlgn="base" latinLnBrk="0" hangingPunct="1">
              <a:lnSpc>
                <a:spcPct val="100000"/>
              </a:lnSpc>
              <a:spcBef>
                <a:spcPct val="40000"/>
              </a:spcBef>
              <a:spcAft>
                <a:spcPct val="0"/>
              </a:spcAft>
              <a:buClr>
                <a:srgbClr val="8AA5CB"/>
              </a:buClr>
              <a:buSzPct val="85000"/>
              <a:buFont typeface="Wingdings" pitchFamily="2" charset="2"/>
              <a:buChar char="l"/>
              <a:tabLst/>
              <a:defRPr/>
            </a:pPr>
            <a:r>
              <a:rPr lang="en-GB" sz="1300" kern="0" dirty="0" smtClean="0">
                <a:solidFill>
                  <a:schemeClr val="accent4"/>
                </a:solidFill>
              </a:rPr>
              <a:t>Given its importance, the 100 day plan is now incorporated into M&amp;A tax partner/MD goal setting with 100% compliance mandated.</a:t>
            </a:r>
          </a:p>
        </p:txBody>
      </p:sp>
      <p:cxnSp>
        <p:nvCxnSpPr>
          <p:cNvPr id="6144" name="Straight Arrow Connector 6143"/>
          <p:cNvCxnSpPr/>
          <p:nvPr/>
        </p:nvCxnSpPr>
        <p:spPr>
          <a:xfrm flipV="1">
            <a:off x="2622567" y="2018909"/>
            <a:ext cx="988213" cy="29776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48" name="Straight Connector 6147"/>
          <p:cNvCxnSpPr/>
          <p:nvPr/>
        </p:nvCxnSpPr>
        <p:spPr>
          <a:xfrm>
            <a:off x="1807021" y="1873763"/>
            <a:ext cx="815546" cy="4429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6171" name="Picture 6170"/>
          <p:cNvPicPr>
            <a:picLocks noChangeAspect="1"/>
          </p:cNvPicPr>
          <p:nvPr>
            <p:custDataLst>
              <p:tags r:id="rId5"/>
            </p:custDataLst>
          </p:nvPr>
        </p:nvPicPr>
        <p:blipFill>
          <a:blip r:embed="rId10" cstate="print"/>
          <a:stretch>
            <a:fillRect/>
          </a:stretch>
        </p:blipFill>
        <p:spPr>
          <a:xfrm>
            <a:off x="2878891" y="3636752"/>
            <a:ext cx="4223895" cy="2608384"/>
          </a:xfrm>
          <a:prstGeom prst="rect">
            <a:avLst/>
          </a:prstGeom>
        </p:spPr>
      </p:pic>
      <p:pic>
        <p:nvPicPr>
          <p:cNvPr id="6173" name="Picture 6172"/>
          <p:cNvPicPr>
            <a:picLocks noChangeAspect="1"/>
          </p:cNvPicPr>
          <p:nvPr>
            <p:custDataLst>
              <p:tags r:id="rId6"/>
            </p:custDataLst>
          </p:nvPr>
        </p:nvPicPr>
        <p:blipFill>
          <a:blip r:embed="rId11" cstate="print"/>
          <a:stretch>
            <a:fillRect/>
          </a:stretch>
        </p:blipFill>
        <p:spPr>
          <a:xfrm>
            <a:off x="5764886" y="4312451"/>
            <a:ext cx="4335105" cy="2660638"/>
          </a:xfrm>
          <a:prstGeom prst="rect">
            <a:avLst/>
          </a:prstGeom>
        </p:spPr>
      </p:pic>
      <p:sp>
        <p:nvSpPr>
          <p:cNvPr id="6174" name="TextBox 6173"/>
          <p:cNvSpPr txBox="1"/>
          <p:nvPr/>
        </p:nvSpPr>
        <p:spPr>
          <a:xfrm>
            <a:off x="3254190" y="4100636"/>
            <a:ext cx="1326291" cy="215444"/>
          </a:xfrm>
          <a:prstGeom prst="rect">
            <a:avLst/>
          </a:prstGeom>
          <a:noFill/>
        </p:spPr>
        <p:txBody>
          <a:bodyPr wrap="square" lIns="0" tIns="0" rIns="0" bIns="0" rtlCol="0">
            <a:spAutoFit/>
          </a:bodyPr>
          <a:lstStyle/>
          <a:p>
            <a:r>
              <a:rPr lang="en-US" sz="1400" b="1" dirty="0" smtClean="0">
                <a:solidFill>
                  <a:srgbClr val="00338D"/>
                </a:solidFill>
                <a:latin typeface="Arial" pitchFamily="34" charset="0"/>
                <a:cs typeface="Arial" pitchFamily="34" charset="0"/>
              </a:rPr>
              <a:t>FY14 Usage</a:t>
            </a:r>
          </a:p>
        </p:txBody>
      </p:sp>
      <p:sp>
        <p:nvSpPr>
          <p:cNvPr id="97" name="TextBox 96"/>
          <p:cNvSpPr txBox="1"/>
          <p:nvPr/>
        </p:nvSpPr>
        <p:spPr>
          <a:xfrm>
            <a:off x="190376" y="4100636"/>
            <a:ext cx="1326291" cy="215444"/>
          </a:xfrm>
          <a:prstGeom prst="rect">
            <a:avLst/>
          </a:prstGeom>
          <a:noFill/>
        </p:spPr>
        <p:txBody>
          <a:bodyPr wrap="square" lIns="0" tIns="0" rIns="0" bIns="0" rtlCol="0">
            <a:spAutoFit/>
          </a:bodyPr>
          <a:lstStyle/>
          <a:p>
            <a:r>
              <a:rPr lang="en-US" sz="1400" b="1" dirty="0" smtClean="0">
                <a:solidFill>
                  <a:srgbClr val="00338D"/>
                </a:solidFill>
                <a:latin typeface="Arial" pitchFamily="34" charset="0"/>
                <a:cs typeface="Arial" pitchFamily="34" charset="0"/>
              </a:rPr>
              <a:t>FY13 Usage</a:t>
            </a:r>
          </a:p>
        </p:txBody>
      </p:sp>
      <p:sp>
        <p:nvSpPr>
          <p:cNvPr id="98" name="TextBox 97"/>
          <p:cNvSpPr txBox="1"/>
          <p:nvPr/>
        </p:nvSpPr>
        <p:spPr>
          <a:xfrm>
            <a:off x="6150885" y="4100636"/>
            <a:ext cx="2611206" cy="215444"/>
          </a:xfrm>
          <a:prstGeom prst="rect">
            <a:avLst/>
          </a:prstGeom>
          <a:noFill/>
        </p:spPr>
        <p:txBody>
          <a:bodyPr wrap="square" lIns="0" tIns="0" rIns="0" bIns="0" rtlCol="0">
            <a:spAutoFit/>
          </a:bodyPr>
          <a:lstStyle/>
          <a:p>
            <a:r>
              <a:rPr lang="en-US" sz="1400" b="1" dirty="0" smtClean="0">
                <a:solidFill>
                  <a:srgbClr val="00338D"/>
                </a:solidFill>
                <a:latin typeface="Arial" pitchFamily="34" charset="0"/>
                <a:cs typeface="Arial" pitchFamily="34" charset="0"/>
              </a:rPr>
              <a:t>FY15 YTD (February) Usage</a:t>
            </a:r>
          </a:p>
        </p:txBody>
      </p:sp>
    </p:spTree>
    <p:extLst>
      <p:ext uri="{BB962C8B-B14F-4D97-AF65-F5344CB8AC3E}">
        <p14:creationId xmlns:p14="http://schemas.microsoft.com/office/powerpoint/2010/main" val="32705078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4.03"/>
  <p:tag name="TYPE" val="Screen"/>
  <p:tag name="KEYWORD" val="SCREEN"/>
  <p:tag name="TEMPLATEVERSION" val="25/07/2011 10:29:04"/>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ADV_TOP" val="264.815"/>
  <p:tag name="ADV_LEFT" val="166.3846"/>
  <p:tag name="ADV_HEIGHT" val="16.56016"/>
  <p:tag name="ADV_WIDTH" val="261.6923"/>
</p:tagLst>
</file>

<file path=ppt/tags/tag12.xml><?xml version="1.0" encoding="utf-8"?>
<p:tagLst xmlns:a="http://schemas.openxmlformats.org/drawingml/2006/main" xmlns:r="http://schemas.openxmlformats.org/officeDocument/2006/relationships" xmlns:p="http://schemas.openxmlformats.org/presentationml/2006/main">
  <p:tag name="XLNAME" val="[C:\Users\bprevost\Desktop\100 Day Plan\100 Day Plan tracker (3 15 15).xlsx]Chart!Chart Chart 1"/>
</p:tagLst>
</file>

<file path=ppt/tags/tag13.xml><?xml version="1.0" encoding="utf-8"?>
<p:tagLst xmlns:a="http://schemas.openxmlformats.org/drawingml/2006/main" xmlns:r="http://schemas.openxmlformats.org/officeDocument/2006/relationships" xmlns:p="http://schemas.openxmlformats.org/presentationml/2006/main">
  <p:tag name="XLNAME" val="[C:\Users\bmark\AppData\Local\Microsoft\Windows\Temporary Internet Files\Content.Outlook\S0AZVUPI\100 Day Plan tracker (3 17 15).xlsx]Chart 1!Chart 1 Chart 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DV_TOP" val="502.4669"/>
  <p:tag name="ADV_LEFT" val="19.80472"/>
  <p:tag name="ADV_HEIGHT" val="20.26528"/>
  <p:tag name="ADV_WIDTH" val="335.2638"/>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XLNAME" val="[C:\Users\bmark\Desktop\100 day plan\100 day plan report repository by partner.(MSO).xlsx]FY13!FY13 Chart1"/>
</p:tagLst>
</file>

<file path=ppt/tags/tag4.xml><?xml version="1.0" encoding="utf-8"?>
<p:tagLst xmlns:a="http://schemas.openxmlformats.org/drawingml/2006/main" xmlns:r="http://schemas.openxmlformats.org/officeDocument/2006/relationships" xmlns:p="http://schemas.openxmlformats.org/presentationml/2006/main">
  <p:tag name="XLNAME" val="[C:\Users\bmark\Desktop\100 day plan\100 day plan report repository by partner.(MSO).xlsx]Full List!Full List Chart1"/>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ADV_TOP" val="122.625"/>
  <p:tag name="ADV_LEFT" val="25.75"/>
  <p:tag name="ADV_HEIGHT" val="30.75"/>
  <p:tag name="ADV_WIDTH" val="126.5"/>
</p:tagLst>
</file>

<file path=ppt/tags/tag7.xml><?xml version="1.0" encoding="utf-8"?>
<p:tagLst xmlns:a="http://schemas.openxmlformats.org/drawingml/2006/main" xmlns:r="http://schemas.openxmlformats.org/officeDocument/2006/relationships" xmlns:p="http://schemas.openxmlformats.org/presentationml/2006/main">
  <p:tag name="XLNAME" val="[C:\Users\bmark\Desktop\100 day plan\100 day plan report repository by partner.(MSO).xlsx]FY14!FY14 Chart3"/>
</p:tagLst>
</file>

<file path=ppt/tags/tag8.xml><?xml version="1.0" encoding="utf-8"?>
<p:tagLst xmlns:a="http://schemas.openxmlformats.org/drawingml/2006/main" xmlns:r="http://schemas.openxmlformats.org/officeDocument/2006/relationships" xmlns:p="http://schemas.openxmlformats.org/presentationml/2006/main">
  <p:tag name="XLNAME" val="[C:\Users\bmark\Desktop\100 day plan\100 day plan report repository by partner.(MSO).xlsx]FY15!FY15 Chart4"/>
</p:tagLst>
</file>

<file path=ppt/tags/tag9.xml><?xml version="1.0" encoding="utf-8"?>
<p:tagLst xmlns:a="http://schemas.openxmlformats.org/drawingml/2006/main" xmlns:r="http://schemas.openxmlformats.org/officeDocument/2006/relationships" xmlns:p="http://schemas.openxmlformats.org/presentationml/2006/main">
  <p:tag name="XLNAME" val="[C:\Users\bprevost\Desktop\100 Day Plan\100 Day Plan tracker (3 15 15).xlsx]Sheet3!Sheet3 Chart 1"/>
</p:tagLst>
</file>

<file path=ppt/theme/theme1.xml><?xml version="1.0" encoding="utf-8"?>
<a:theme xmlns:a="http://schemas.openxmlformats.org/drawingml/2006/main" name="CREATE REPORT LETTER">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BF17E03D014643865FF6E2D5F2D209" ma:contentTypeVersion="17" ma:contentTypeDescription="Create a new document." ma:contentTypeScope="" ma:versionID="8104d6d0cc61a567227b6f7816da12eb">
  <xsd:schema xmlns:xsd="http://www.w3.org/2001/XMLSchema" xmlns:p="http://schemas.microsoft.com/office/2006/metadata/properties" xmlns:ns2="be912a0f-871e-4bc8-abfc-ad9b3a1cba72" targetNamespace="http://schemas.microsoft.com/office/2006/metadata/properties" ma:root="true" ma:fieldsID="14aa5b4281d343cb9347b96283bd65eb" ns2:_="">
    <xsd:import namespace="be912a0f-871e-4bc8-abfc-ad9b3a1cba72"/>
    <xsd:element name="properties">
      <xsd:complexType>
        <xsd:sequence>
          <xsd:element name="documentManagement">
            <xsd:complexType>
              <xsd:all>
                <xsd:element ref="ns2:Abstract" minOccurs="0"/>
                <xsd:element ref="ns2:Category_x002f_DocumentType" minOccurs="0"/>
                <xsd:element ref="ns2:Primary_x0020_Service_x0020_Group_x002f_Service_x0020_Line_x002f_Service_x0020_Network" minOccurs="0"/>
                <xsd:element ref="ns2:Toolkit" minOccurs="0"/>
                <xsd:element ref="ns2:Services" minOccurs="0"/>
                <xsd:element ref="ns2:Secondary_x0020_Service_x0020_Group_x002f_Service_x0020_Line_x002f_Service_x0020_Network" minOccurs="0"/>
                <xsd:element ref="ns2:Keyword" minOccurs="0"/>
                <xsd:element ref="ns2:Risk_x0020_Management_x0020_Level" minOccurs="0"/>
                <xsd:element ref="ns2:Publication_x0020_Date" minOccurs="0"/>
                <xsd:element ref="ns2:Expiry_x0020_Date" minOccurs="0"/>
                <xsd:element ref="ns2:Country_x0020_Name" minOccurs="0"/>
                <xsd:element ref="ns2:KPMG_x0020_Function" minOccurs="0"/>
                <xsd:element ref="ns2:Media_x0020_Type" minOccurs="0"/>
                <xsd:element ref="ns2:Primary_x0020_Language" minOccurs="0"/>
                <xsd:element ref="ns2:Primary_x0020_Owner" minOccurs="0"/>
                <xsd:element ref="ns2:Contact_x0020_Person" minOccurs="0"/>
              </xsd:all>
            </xsd:complexType>
          </xsd:element>
        </xsd:sequence>
      </xsd:complexType>
    </xsd:element>
  </xsd:schema>
  <xsd:schema xmlns:xsd="http://www.w3.org/2001/XMLSchema" xmlns:dms="http://schemas.microsoft.com/office/2006/documentManagement/types" targetNamespace="be912a0f-871e-4bc8-abfc-ad9b3a1cba72" elementFormDefault="qualified">
    <xsd:import namespace="http://schemas.microsoft.com/office/2006/documentManagement/types"/>
    <xsd:element name="Abstract" ma:index="8" nillable="true" ma:displayName="Abstract" ma:default="x" ma:internalName="Abstract">
      <xsd:simpleType>
        <xsd:restriction base="dms:Text">
          <xsd:maxLength value="255"/>
        </xsd:restriction>
      </xsd:simpleType>
    </xsd:element>
    <xsd:element name="Category_x002f_DocumentType" ma:index="9" nillable="true" ma:displayName="Category/DocumentType" ma:internalName="Category_x002f_DocumentType">
      <xsd:simpleType>
        <xsd:restriction base="dms:Text">
          <xsd:maxLength value="255"/>
        </xsd:restriction>
      </xsd:simpleType>
    </xsd:element>
    <xsd:element name="Primary_x0020_Service_x0020_Group_x002f_Service_x0020_Line_x002f_Service_x0020_Network" ma:index="10" nillable="true" ma:displayName="Primary Service Group/Service Line/Service Network" ma:internalName="Primary_x0020_Service_x0020_Group_x002f_Service_x0020_Line_x002f_Service_x0020_Network">
      <xsd:simpleType>
        <xsd:restriction base="dms:Text">
          <xsd:maxLength value="255"/>
        </xsd:restriction>
      </xsd:simpleType>
    </xsd:element>
    <xsd:element name="Toolkit" ma:index="11" nillable="true" ma:displayName="Toolkit" ma:internalName="Toolkit">
      <xsd:simpleType>
        <xsd:restriction base="dms:Text">
          <xsd:maxLength value="255"/>
        </xsd:restriction>
      </xsd:simpleType>
    </xsd:element>
    <xsd:element name="Services" ma:index="12" nillable="true" ma:displayName="Services" ma:internalName="Services">
      <xsd:simpleType>
        <xsd:restriction base="dms:Text">
          <xsd:maxLength value="255"/>
        </xsd:restriction>
      </xsd:simpleType>
    </xsd:element>
    <xsd:element name="Secondary_x0020_Service_x0020_Group_x002f_Service_x0020_Line_x002f_Service_x0020_Network" ma:index="13" nillable="true" ma:displayName="Secondary Service Group/Service Line/Service Network" ma:internalName="Secondary_x0020_Service_x0020_Group_x002f_Service_x0020_Line_x002f_Service_x0020_Network">
      <xsd:simpleType>
        <xsd:restriction base="dms:Note"/>
      </xsd:simpleType>
    </xsd:element>
    <xsd:element name="Keyword" ma:index="14" nillable="true" ma:displayName="Keyword" ma:internalName="Keyword">
      <xsd:simpleType>
        <xsd:restriction base="dms:Text">
          <xsd:maxLength value="255"/>
        </xsd:restriction>
      </xsd:simpleType>
    </xsd:element>
    <xsd:element name="Risk_x0020_Management_x0020_Level" ma:index="15" nillable="true" ma:displayName="Risk Management Level" ma:internalName="Risk_x0020_Management_x0020_Level">
      <xsd:simpleType>
        <xsd:restriction base="dms:Text">
          <xsd:maxLength value="255"/>
        </xsd:restriction>
      </xsd:simpleType>
    </xsd:element>
    <xsd:element name="Publication_x0020_Date" ma:index="16" nillable="true" ma:displayName="Publication Date" ma:format="DateOnly" ma:internalName="Publication_x0020_Date">
      <xsd:simpleType>
        <xsd:restriction base="dms:DateTime"/>
      </xsd:simpleType>
    </xsd:element>
    <xsd:element name="Expiry_x0020_Date" ma:index="17" nillable="true" ma:displayName="Expiry Date" ma:format="DateOnly" ma:internalName="Expiry_x0020_Date">
      <xsd:simpleType>
        <xsd:restriction base="dms:DateTime"/>
      </xsd:simpleType>
    </xsd:element>
    <xsd:element name="Country_x0020_Name" ma:index="18" nillable="true" ma:displayName="Country Name" ma:internalName="Country_x0020_Name">
      <xsd:simpleType>
        <xsd:restriction base="dms:Text">
          <xsd:maxLength value="255"/>
        </xsd:restriction>
      </xsd:simpleType>
    </xsd:element>
    <xsd:element name="KPMG_x0020_Function" ma:index="19" nillable="true" ma:displayName="KPMG Function" ma:internalName="KPMG_x0020_Function">
      <xsd:simpleType>
        <xsd:restriction base="dms:Text">
          <xsd:maxLength value="255"/>
        </xsd:restriction>
      </xsd:simpleType>
    </xsd:element>
    <xsd:element name="Media_x0020_Type" ma:index="20" nillable="true" ma:displayName="Media Type" ma:format="Dropdown" ma:internalName="Media_x0020_Type">
      <xsd:simpleType>
        <xsd:restriction base="dms:Choice">
          <xsd:enumeration value="AUD"/>
          <xsd:enumeration value="BMP"/>
          <xsd:enumeration value="CSV"/>
          <xsd:enumeration value="DAT"/>
          <xsd:enumeration value="DOC"/>
          <xsd:enumeration value="External Link"/>
          <xsd:enumeration value="External Quick Link"/>
          <xsd:enumeration value="FLV"/>
          <xsd:enumeration value="GIF"/>
          <xsd:enumeration value="HTM"/>
          <xsd:enumeration value="Internal Link"/>
          <xsd:enumeration value="Internal Quick Link"/>
          <xsd:enumeration value="JPG"/>
          <xsd:enumeration value="MHT"/>
          <xsd:enumeration value="MP3"/>
          <xsd:enumeration value="MPP"/>
          <xsd:enumeration value="MSG"/>
          <xsd:enumeration value="MSI"/>
          <xsd:enumeration value="OBD"/>
          <xsd:enumeration value="PDF"/>
          <xsd:enumeration value="PNG"/>
          <xsd:enumeration value="PPT"/>
          <xsd:enumeration value="RTF"/>
          <xsd:enumeration value="SWF"/>
          <xsd:enumeration value="TXT"/>
          <xsd:enumeration value="VID"/>
          <xsd:enumeration value="VSD"/>
          <xsd:enumeration value="WMF"/>
          <xsd:enumeration value="XLA"/>
          <xsd:enumeration value="XLS"/>
          <xsd:enumeration value="ZIP"/>
        </xsd:restriction>
      </xsd:simpleType>
    </xsd:element>
    <xsd:element name="Primary_x0020_Language" ma:index="21" nillable="true" ma:displayName="Primary Language" ma:default="English" ma:internalName="Primary_x0020_Language">
      <xsd:simpleType>
        <xsd:restriction base="dms:Text">
          <xsd:maxLength value="255"/>
        </xsd:restriction>
      </xsd:simpleType>
    </xsd:element>
    <xsd:element name="Primary_x0020_Owner" ma:index="22" nillable="true" ma:displayName="Primary Owner" ma:default="Global Advisory Development" ma:internalName="Primary_x0020_Owner">
      <xsd:simpleType>
        <xsd:restriction base="dms:Text">
          <xsd:maxLength value="255"/>
        </xsd:restriction>
      </xsd:simpleType>
    </xsd:element>
    <xsd:element name="Contact_x0020_Person" ma:index="23" nillable="true" ma:displayName="Contact Person" ma:default="KPMG" ma:internalName="Contact_x0020_Perso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Media_x0020_Type xmlns="be912a0f-871e-4bc8-abfc-ad9b3a1cba72">PPT</Media_x0020_Type>
    <KPMG_x0020_Function xmlns="be912a0f-871e-4bc8-abfc-ad9b3a1cba72">Advisory</KPMG_x0020_Function>
    <Primary_x0020_Owner xmlns="be912a0f-871e-4bc8-abfc-ad9b3a1cba72">Global Advisory Development</Primary_x0020_Owner>
    <Abstract xmlns="be912a0f-871e-4bc8-abfc-ad9b3a1cba72">100 Day Plan - MSO Deck</Abstract>
    <Category_x002f_DocumentType xmlns="be912a0f-871e-4bc8-abfc-ad9b3a1cba72">Methodology &amp; Tools | Technique Paper</Category_x002f_DocumentType>
    <Toolkit xmlns="be912a0f-871e-4bc8-abfc-ad9b3a1cba72">Financial Due Diligence</Toolkit>
    <Expiry_x0020_Date xmlns="be912a0f-871e-4bc8-abfc-ad9b3a1cba72">2017-04-07T22:00:00+00:00</Expiry_x0020_Date>
    <Contact_x0020_Person xmlns="be912a0f-871e-4bc8-abfc-ad9b3a1cba72">Global Advisory Developm</Contact_x0020_Person>
    <Secondary_x0020_Service_x0020_Group_x002f_Service_x0020_Line_x002f_Service_x0020_Network xmlns="be912a0f-871e-4bc8-abfc-ad9b3a1cba72" xsi:nil="true"/>
    <Country_x0020_Name xmlns="be912a0f-871e-4bc8-abfc-ad9b3a1cba72">Global | GO</Country_x0020_Name>
    <Keyword xmlns="be912a0f-871e-4bc8-abfc-ad9b3a1cba72">FDD_WA_100DAY</Keyword>
    <Risk_x0020_Management_x0020_Level xmlns="be912a0f-871e-4bc8-abfc-ad9b3a1cba72">2. Best Practice</Risk_x0020_Management_x0020_Level>
    <Primary_x0020_Service_x0020_Group_x002f_Service_x0020_Line_x002f_Service_x0020_Network xmlns="be912a0f-871e-4bc8-abfc-ad9b3a1cba72">DA | TS</Primary_x0020_Service_x0020_Group_x002f_Service_x0020_Line_x002f_Service_x0020_Network>
    <Services xmlns="be912a0f-871e-4bc8-abfc-ad9b3a1cba72">Financial Due Diligence; Integration-Separation</Services>
    <Publication_x0020_Date xmlns="be912a0f-871e-4bc8-abfc-ad9b3a1cba72">2015-04-07T22:00:00+00:00</Publication_x0020_Date>
    <Primary_x0020_Language xmlns="be912a0f-871e-4bc8-abfc-ad9b3a1cba72">English</Primary_x0020_Language>
  </documentManagement>
</p:properties>
</file>

<file path=customXml/itemProps1.xml><?xml version="1.0" encoding="utf-8"?>
<ds:datastoreItem xmlns:ds="http://schemas.openxmlformats.org/officeDocument/2006/customXml" ds:itemID="{AC81109F-B1D6-4B55-9421-0FF2D2BD0768}"/>
</file>

<file path=customXml/itemProps2.xml><?xml version="1.0" encoding="utf-8"?>
<ds:datastoreItem xmlns:ds="http://schemas.openxmlformats.org/officeDocument/2006/customXml" ds:itemID="{F4A50676-458D-4B95-AB35-49C972B85EE2}"/>
</file>

<file path=customXml/itemProps3.xml><?xml version="1.0" encoding="utf-8"?>
<ds:datastoreItem xmlns:ds="http://schemas.openxmlformats.org/officeDocument/2006/customXml" ds:itemID="{E1C3DED3-B79E-4E92-AFBB-0014BD4BAE92}"/>
</file>

<file path=docProps/app.xml><?xml version="1.0" encoding="utf-8"?>
<Properties xmlns="http://schemas.openxmlformats.org/officeDocument/2006/extended-properties" xmlns:vt="http://schemas.openxmlformats.org/officeDocument/2006/docPropsVTypes">
  <Template/>
  <TotalTime>13943</TotalTime>
  <Words>4254</Words>
  <Application>Microsoft Office PowerPoint</Application>
  <PresentationFormat>Letter Paper (8.5x11 in)</PresentationFormat>
  <Paragraphs>859</Paragraphs>
  <Slides>28</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Arial</vt:lpstr>
      <vt:lpstr>Calibri</vt:lpstr>
      <vt:lpstr>Symbol</vt:lpstr>
      <vt:lpstr>Times New Roman</vt:lpstr>
      <vt:lpstr>Univers 45 Light</vt:lpstr>
      <vt:lpstr>Wingdings</vt:lpstr>
      <vt:lpstr>Wingdings 2</vt:lpstr>
      <vt:lpstr>CREATE REPORT LETTER</vt:lpstr>
      <vt:lpstr>think-cell Slide</vt:lpstr>
      <vt:lpstr>PowerPoint Presentation</vt:lpstr>
      <vt:lpstr>Today’s Presenters</vt:lpstr>
      <vt:lpstr>Our Agenda and Schedule</vt:lpstr>
      <vt:lpstr>PowerPoint Presentation</vt:lpstr>
      <vt:lpstr>What is the 100 day plan?</vt:lpstr>
      <vt:lpstr>Why should we do it?</vt:lpstr>
      <vt:lpstr>Why should we do it? Identifying post-deal value during diligence</vt:lpstr>
      <vt:lpstr>Why should we do it? Identifying post-deal value during diligence</vt:lpstr>
      <vt:lpstr>Evolution of the initiative</vt:lpstr>
      <vt:lpstr>Reported sell-through, post-close wins</vt:lpstr>
      <vt:lpstr>PowerPoint Presentation</vt:lpstr>
      <vt:lpstr>Key considerations</vt:lpstr>
      <vt:lpstr>Example engagement letter language</vt:lpstr>
      <vt:lpstr>Risk management matters</vt:lpstr>
      <vt:lpstr>Common topics/issues</vt:lpstr>
      <vt:lpstr>Low Hanging Fruit – example language (1)</vt:lpstr>
      <vt:lpstr>Low Hanging Fruit – example language (2)</vt:lpstr>
      <vt:lpstr>Deal Advisory tools and resources (1)</vt:lpstr>
      <vt:lpstr>Deal Advisory tools and resources (2)</vt:lpstr>
      <vt:lpstr>Integration &amp; Separation Advisory (ISA) Partners and MDs Primary (P) and Secondary (S) Points of Contact</vt:lpstr>
      <vt:lpstr>PowerPoint Presentation</vt:lpstr>
      <vt:lpstr>M&amp;A Tax tools and resources</vt:lpstr>
      <vt:lpstr>Tax Contacts – Post-deal recommendations</vt:lpstr>
      <vt:lpstr>PowerPoint Presentation</vt:lpstr>
      <vt:lpstr>Client examples</vt:lpstr>
      <vt:lpstr>PowerPoint Presentation</vt:lpstr>
      <vt:lpstr>Our four specific asks of you</vt:lpstr>
      <vt:lpstr>PowerPoint Presentation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 Day Plan - MSO Deck</dc:title>
  <dc:creator>KPMG</dc:creator>
  <cp:keywords/>
  <dc:description/>
  <cp:lastModifiedBy>ainfosino</cp:lastModifiedBy>
  <cp:revision>1024</cp:revision>
  <cp:lastPrinted>2015-03-17T14:49:46Z</cp:lastPrinted>
  <dcterms:created xsi:type="dcterms:W3CDTF">2012-01-23T15:56:06Z</dcterms:created>
  <dcterms:modified xsi:type="dcterms:W3CDTF">2015-04-08T15:14:57Z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_NewReviewCycle">
    <vt:lpwstr/>
  </property>
  <property fmtid="{D5CDD505-2E9C-101B-9397-08002B2CF9AE}" pid="4" name="ContentTypeId">
    <vt:lpwstr>0x01010047BF17E03D014643865FF6E2D5F2D209</vt:lpwstr>
  </property>
  <property fmtid="{D5CDD505-2E9C-101B-9397-08002B2CF9AE}" pid="7" name="AdvCatDocType">
    <vt:lpwstr>28</vt:lpwstr>
  </property>
  <property fmtid="{D5CDD505-2E9C-101B-9397-08002B2CF9AE}" pid="8" name="AdvActiveStatus">
    <vt:lpwstr>Active</vt:lpwstr>
  </property>
  <property fmtid="{D5CDD505-2E9C-101B-9397-08002B2CF9AE}" pid="9" name="AdvGlobalCoverage">
    <vt:lpwstr>true</vt:lpwstr>
  </property>
  <property fmtid="{D5CDD505-2E9C-101B-9397-08002B2CF9AE}" pid="13" name="AdvContactPerson">
    <vt:lpwstr>Global Advisory Developm</vt:lpwstr>
  </property>
  <property fmtid="{D5CDD505-2E9C-101B-9397-08002B2CF9AE}" pid="15" name="AdvRiskMgmtLevel">
    <vt:lpwstr>3</vt:lpwstr>
  </property>
  <property fmtid="{D5CDD505-2E9C-101B-9397-08002B2CF9AE}" pid="16" name="AdvKeyword">
    <vt:lpwstr>FDD_WA_100DAY</vt:lpwstr>
  </property>
  <property fmtid="{D5CDD505-2E9C-101B-9397-08002B2CF9AE}" pid="17" name="AdvRiskReviewer">
    <vt:lpwstr/>
  </property>
  <property fmtid="{D5CDD505-2E9C-101B-9397-08002B2CF9AE}" pid="18" name="AdvMediaType">
    <vt:lpwstr>24</vt:lpwstr>
  </property>
  <property fmtid="{D5CDD505-2E9C-101B-9397-08002B2CF9AE}" pid="19" name="AdvConfidential">
    <vt:lpwstr>false</vt:lpwstr>
  </property>
  <property fmtid="{D5CDD505-2E9C-101B-9397-08002B2CF9AE}" pid="20" name="AdvKPMGFunction">
    <vt:lpwstr>1</vt:lpwstr>
  </property>
  <property fmtid="{D5CDD505-2E9C-101B-9397-08002B2CF9AE}" pid="21" name="AdvToolkit">
    <vt:lpwstr>132</vt:lpwstr>
  </property>
  <property fmtid="{D5CDD505-2E9C-101B-9397-08002B2CF9AE}" pid="25" name="AdvSecContentURL">
    <vt:lpwstr/>
  </property>
  <property fmtid="{D5CDD505-2E9C-101B-9397-08002B2CF9AE}" pid="28" name="AdvPriOwner">
    <vt:lpwstr>4</vt:lpwstr>
  </property>
  <property fmtid="{D5CDD505-2E9C-101B-9397-08002B2CF9AE}" pid="35" name="AdvImageURL">
    <vt:lpwstr/>
  </property>
  <property fmtid="{D5CDD505-2E9C-101B-9397-08002B2CF9AE}" pid="38" name="AdvAbstract">
    <vt:lpwstr>100 Day Plan - MSO Deck</vt:lpwstr>
  </property>
  <property fmtid="{D5CDD505-2E9C-101B-9397-08002B2CF9AE}" pid="40" name="AdvFeatured">
    <vt:lpwstr>false</vt:lpwstr>
  </property>
  <property fmtid="{D5CDD505-2E9C-101B-9397-08002B2CF9AE}" pid="41" name="AdvPriLanguage">
    <vt:lpwstr>19</vt:lpwstr>
  </property>
  <property fmtid="{D5CDD505-2E9C-101B-9397-08002B2CF9AE}" pid="45" name="AdvCountryName">
    <vt:lpwstr>1</vt:lpwstr>
  </property>
  <property fmtid="{D5CDD505-2E9C-101B-9397-08002B2CF9AE}" pid="52" name="AdvPriSGSLSN">
    <vt:lpwstr>76</vt:lpwstr>
  </property>
  <property fmtid="{D5CDD505-2E9C-101B-9397-08002B2CF9AE}" pid="53" name="AdvPublicationDate">
    <vt:lpwstr>2015-04-07T22:00:00+00:00</vt:lpwstr>
  </property>
  <property fmtid="{D5CDD505-2E9C-101B-9397-08002B2CF9AE}" pid="55" name="AdvExpiryDate">
    <vt:lpwstr>2017-04-07T22:00:00+00:00</vt:lpwstr>
  </property>
  <property fmtid="{D5CDD505-2E9C-101B-9397-08002B2CF9AE}" pid="62" name="AdvNativeURL">
    <vt:lpwstr/>
  </property>
  <property fmtid="{D5CDD505-2E9C-101B-9397-08002B2CF9AE}" pid="63" name="AdvServices">
    <vt:lpwstr>89127</vt:lpwstr>
  </property>
</Properties>
</file>